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7" r:id="rId1"/>
    <p:sldMasterId id="2147483679" r:id="rId2"/>
  </p:sldMasterIdLst>
  <p:notesMasterIdLst>
    <p:notesMasterId r:id="rId30"/>
  </p:notesMasterIdLst>
  <p:handoutMasterIdLst>
    <p:handoutMasterId r:id="rId31"/>
  </p:handoutMasterIdLst>
  <p:sldIdLst>
    <p:sldId id="452" r:id="rId3"/>
    <p:sldId id="453" r:id="rId4"/>
    <p:sldId id="447" r:id="rId5"/>
    <p:sldId id="448" r:id="rId6"/>
    <p:sldId id="412" r:id="rId7"/>
    <p:sldId id="414" r:id="rId8"/>
    <p:sldId id="415" r:id="rId9"/>
    <p:sldId id="417" r:id="rId10"/>
    <p:sldId id="418" r:id="rId11"/>
    <p:sldId id="442" r:id="rId12"/>
    <p:sldId id="420" r:id="rId13"/>
    <p:sldId id="423" r:id="rId14"/>
    <p:sldId id="424" r:id="rId15"/>
    <p:sldId id="382" r:id="rId16"/>
    <p:sldId id="401" r:id="rId17"/>
    <p:sldId id="394" r:id="rId18"/>
    <p:sldId id="399" r:id="rId19"/>
    <p:sldId id="425" r:id="rId20"/>
    <p:sldId id="395" r:id="rId21"/>
    <p:sldId id="402" r:id="rId22"/>
    <p:sldId id="406" r:id="rId23"/>
    <p:sldId id="404" r:id="rId24"/>
    <p:sldId id="405" r:id="rId25"/>
    <p:sldId id="407" r:id="rId26"/>
    <p:sldId id="397" r:id="rId27"/>
    <p:sldId id="398" r:id="rId28"/>
    <p:sldId id="454" r:id="rId2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A9B64FB-87A8-440E-8CA3-F487AFFB1C09}">
          <p14:sldIdLst>
            <p14:sldId id="452"/>
            <p14:sldId id="453"/>
            <p14:sldId id="447"/>
            <p14:sldId id="448"/>
            <p14:sldId id="412"/>
            <p14:sldId id="414"/>
            <p14:sldId id="415"/>
            <p14:sldId id="417"/>
            <p14:sldId id="418"/>
            <p14:sldId id="442"/>
            <p14:sldId id="420"/>
            <p14:sldId id="423"/>
            <p14:sldId id="424"/>
            <p14:sldId id="382"/>
            <p14:sldId id="401"/>
            <p14:sldId id="394"/>
            <p14:sldId id="399"/>
            <p14:sldId id="425"/>
            <p14:sldId id="395"/>
            <p14:sldId id="402"/>
            <p14:sldId id="406"/>
            <p14:sldId id="404"/>
            <p14:sldId id="405"/>
            <p14:sldId id="407"/>
            <p14:sldId id="397"/>
            <p14:sldId id="398"/>
            <p14:sldId id="4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  <p15:guide id="3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7CCC"/>
    <a:srgbClr val="8C3193"/>
    <a:srgbClr val="883C88"/>
    <a:srgbClr val="BC089A"/>
    <a:srgbClr val="79463D"/>
    <a:srgbClr val="61915A"/>
    <a:srgbClr val="C10354"/>
    <a:srgbClr val="D5624B"/>
    <a:srgbClr val="D509AE"/>
    <a:srgbClr val="F62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5" autoAdjust="0"/>
    <p:restoredTop sz="87062" autoAdjust="0"/>
  </p:normalViewPr>
  <p:slideViewPr>
    <p:cSldViewPr>
      <p:cViewPr varScale="1">
        <p:scale>
          <a:sx n="77" d="100"/>
          <a:sy n="77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72"/>
      </p:cViewPr>
      <p:guideLst>
        <p:guide orient="horz" pos="2928"/>
        <p:guide pos="220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41C2AA-2A88-4F00-A359-B9691555A987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2771DCE-316C-4BAB-AFB8-1FC01AEFD109}">
      <dgm:prSet phldrT="[Text]"/>
      <dgm:spPr/>
      <dgm:t>
        <a:bodyPr/>
        <a:lstStyle/>
        <a:p>
          <a:r>
            <a:rPr lang="en-US" dirty="0" smtClean="0">
              <a:latin typeface="Garamond" panose="02020404030301010803" pitchFamily="18" charset="0"/>
            </a:rPr>
            <a:t>Intervention characteristics</a:t>
          </a:r>
          <a:endParaRPr lang="en-US" dirty="0">
            <a:latin typeface="Garamond" panose="02020404030301010803" pitchFamily="18" charset="0"/>
          </a:endParaRPr>
        </a:p>
      </dgm:t>
    </dgm:pt>
    <dgm:pt modelId="{F31B8C20-23F3-49D9-ACE4-AEE8816E7EEE}" type="parTrans" cxnId="{A44C77A0-E567-47FE-B30A-D9B7E196AED1}">
      <dgm:prSet/>
      <dgm:spPr/>
      <dgm:t>
        <a:bodyPr/>
        <a:lstStyle/>
        <a:p>
          <a:endParaRPr lang="en-US"/>
        </a:p>
      </dgm:t>
    </dgm:pt>
    <dgm:pt modelId="{2F38BBBD-6A12-4E22-86B8-0C23F8057EB2}" type="sibTrans" cxnId="{A44C77A0-E567-47FE-B30A-D9B7E196AED1}">
      <dgm:prSet/>
      <dgm:spPr/>
      <dgm:t>
        <a:bodyPr/>
        <a:lstStyle/>
        <a:p>
          <a:endParaRPr lang="en-US"/>
        </a:p>
      </dgm:t>
    </dgm:pt>
    <dgm:pt modelId="{82F1149D-8962-4EFE-A166-B21E5A23E1B2}">
      <dgm:prSet phldrT="[Text]"/>
      <dgm:spPr/>
      <dgm:t>
        <a:bodyPr/>
        <a:lstStyle/>
        <a:p>
          <a:r>
            <a:rPr lang="en-US" sz="1500" dirty="0" smtClean="0">
              <a:latin typeface="Garamond" panose="02020404030301010803" pitchFamily="18" charset="0"/>
            </a:rPr>
            <a:t>Co-location</a:t>
          </a:r>
          <a:endParaRPr lang="en-US" sz="1500" dirty="0">
            <a:latin typeface="Garamond" panose="02020404030301010803" pitchFamily="18" charset="0"/>
          </a:endParaRPr>
        </a:p>
      </dgm:t>
    </dgm:pt>
    <dgm:pt modelId="{014AAF55-4B1C-4446-A35E-720AA9820F03}" type="parTrans" cxnId="{E75ECBB4-B745-48C1-9566-93827448E1FA}">
      <dgm:prSet/>
      <dgm:spPr/>
      <dgm:t>
        <a:bodyPr/>
        <a:lstStyle/>
        <a:p>
          <a:endParaRPr lang="en-US"/>
        </a:p>
      </dgm:t>
    </dgm:pt>
    <dgm:pt modelId="{05B9F472-563C-463A-B819-CDB31221E81A}" type="sibTrans" cxnId="{E75ECBB4-B745-48C1-9566-93827448E1FA}">
      <dgm:prSet/>
      <dgm:spPr/>
      <dgm:t>
        <a:bodyPr/>
        <a:lstStyle/>
        <a:p>
          <a:endParaRPr lang="en-US"/>
        </a:p>
      </dgm:t>
    </dgm:pt>
    <dgm:pt modelId="{AFDDB661-1B26-4065-935F-E8697F55F4ED}">
      <dgm:prSet phldrT="[Text]"/>
      <dgm:spPr/>
      <dgm:t>
        <a:bodyPr/>
        <a:lstStyle/>
        <a:p>
          <a:r>
            <a:rPr lang="en-US" dirty="0" smtClean="0">
              <a:latin typeface="Garamond" panose="02020404030301010803" pitchFamily="18" charset="0"/>
            </a:rPr>
            <a:t>Process of Implementation</a:t>
          </a:r>
          <a:endParaRPr lang="en-US" dirty="0">
            <a:latin typeface="Garamond" panose="02020404030301010803" pitchFamily="18" charset="0"/>
          </a:endParaRPr>
        </a:p>
      </dgm:t>
    </dgm:pt>
    <dgm:pt modelId="{5D124AA4-3A6A-4818-B68F-4A1D2876EF88}" type="parTrans" cxnId="{4A6CBB9D-9FDB-4424-9F8F-EFA764C9C64B}">
      <dgm:prSet/>
      <dgm:spPr/>
      <dgm:t>
        <a:bodyPr/>
        <a:lstStyle/>
        <a:p>
          <a:endParaRPr lang="en-US"/>
        </a:p>
      </dgm:t>
    </dgm:pt>
    <dgm:pt modelId="{5B9CFAA3-933C-4E1F-9980-665A165AEE49}" type="sibTrans" cxnId="{4A6CBB9D-9FDB-4424-9F8F-EFA764C9C64B}">
      <dgm:prSet/>
      <dgm:spPr/>
      <dgm:t>
        <a:bodyPr/>
        <a:lstStyle/>
        <a:p>
          <a:endParaRPr lang="en-US"/>
        </a:p>
      </dgm:t>
    </dgm:pt>
    <dgm:pt modelId="{1DDAF7D1-53EE-4714-9D6D-D373FB2BA3DF}">
      <dgm:prSet phldrT="[Text]"/>
      <dgm:spPr/>
      <dgm:t>
        <a:bodyPr/>
        <a:lstStyle/>
        <a:p>
          <a:r>
            <a:rPr lang="en-US" sz="1500" dirty="0" smtClean="0">
              <a:latin typeface="Garamond" panose="02020404030301010803" pitchFamily="18" charset="0"/>
            </a:rPr>
            <a:t>Top-down vs. Bottom-up</a:t>
          </a:r>
          <a:endParaRPr lang="en-US" sz="1500" dirty="0">
            <a:latin typeface="Garamond" panose="02020404030301010803" pitchFamily="18" charset="0"/>
          </a:endParaRPr>
        </a:p>
      </dgm:t>
    </dgm:pt>
    <dgm:pt modelId="{71296329-1745-44E6-87F7-C1C2FFEE9927}" type="parTrans" cxnId="{E005EF55-F583-4196-8BB4-956D34A454E1}">
      <dgm:prSet/>
      <dgm:spPr/>
      <dgm:t>
        <a:bodyPr/>
        <a:lstStyle/>
        <a:p>
          <a:endParaRPr lang="en-US"/>
        </a:p>
      </dgm:t>
    </dgm:pt>
    <dgm:pt modelId="{20974A88-756D-4A90-BB27-19A43B2E8A7C}" type="sibTrans" cxnId="{E005EF55-F583-4196-8BB4-956D34A454E1}">
      <dgm:prSet/>
      <dgm:spPr/>
      <dgm:t>
        <a:bodyPr/>
        <a:lstStyle/>
        <a:p>
          <a:endParaRPr lang="en-US"/>
        </a:p>
      </dgm:t>
    </dgm:pt>
    <dgm:pt modelId="{41EFCAEB-737E-4644-BBC9-B454D2EFACD5}">
      <dgm:prSet phldrT="[Text]"/>
      <dgm:spPr/>
      <dgm:t>
        <a:bodyPr/>
        <a:lstStyle/>
        <a:p>
          <a:r>
            <a:rPr lang="en-US" dirty="0" smtClean="0">
              <a:latin typeface="Garamond" panose="02020404030301010803" pitchFamily="18" charset="0"/>
            </a:rPr>
            <a:t>Inner setting</a:t>
          </a:r>
          <a:endParaRPr lang="en-US" dirty="0">
            <a:latin typeface="Garamond" panose="02020404030301010803" pitchFamily="18" charset="0"/>
          </a:endParaRPr>
        </a:p>
      </dgm:t>
    </dgm:pt>
    <dgm:pt modelId="{89788D02-3A3F-4825-94CB-BAD68C43FF20}" type="parTrans" cxnId="{5288E294-6A95-4BB3-B873-5ED9EF47012D}">
      <dgm:prSet/>
      <dgm:spPr/>
      <dgm:t>
        <a:bodyPr/>
        <a:lstStyle/>
        <a:p>
          <a:endParaRPr lang="en-US"/>
        </a:p>
      </dgm:t>
    </dgm:pt>
    <dgm:pt modelId="{6B58D865-E3B6-454C-AE9C-CEE4EA0E3380}" type="sibTrans" cxnId="{5288E294-6A95-4BB3-B873-5ED9EF47012D}">
      <dgm:prSet/>
      <dgm:spPr/>
      <dgm:t>
        <a:bodyPr/>
        <a:lstStyle/>
        <a:p>
          <a:endParaRPr lang="en-US"/>
        </a:p>
      </dgm:t>
    </dgm:pt>
    <dgm:pt modelId="{12CF813D-2092-4EB8-BCF9-4831062F2816}">
      <dgm:prSet phldrT="[Text]"/>
      <dgm:spPr/>
      <dgm:t>
        <a:bodyPr/>
        <a:lstStyle/>
        <a:p>
          <a:r>
            <a:rPr lang="en-US" sz="1500" dirty="0" smtClean="0">
              <a:latin typeface="Garamond" panose="02020404030301010803" pitchFamily="18" charset="0"/>
            </a:rPr>
            <a:t>Organizational culture</a:t>
          </a:r>
          <a:endParaRPr lang="en-US" sz="1500" dirty="0">
            <a:latin typeface="Garamond" panose="02020404030301010803" pitchFamily="18" charset="0"/>
          </a:endParaRPr>
        </a:p>
      </dgm:t>
    </dgm:pt>
    <dgm:pt modelId="{B8403BCF-944C-4088-A2E8-60B50D613605}" type="parTrans" cxnId="{AA8A149C-EC9B-4A85-B62B-62C8CD9552F2}">
      <dgm:prSet/>
      <dgm:spPr/>
      <dgm:t>
        <a:bodyPr/>
        <a:lstStyle/>
        <a:p>
          <a:endParaRPr lang="en-US"/>
        </a:p>
      </dgm:t>
    </dgm:pt>
    <dgm:pt modelId="{2E5A13CB-F40D-41C6-B408-E6C8992C839B}" type="sibTrans" cxnId="{AA8A149C-EC9B-4A85-B62B-62C8CD9552F2}">
      <dgm:prSet/>
      <dgm:spPr/>
      <dgm:t>
        <a:bodyPr/>
        <a:lstStyle/>
        <a:p>
          <a:endParaRPr lang="en-US"/>
        </a:p>
      </dgm:t>
    </dgm:pt>
    <dgm:pt modelId="{ED48EE73-81FD-46EC-A935-241EDB8D50DE}">
      <dgm:prSet phldrT="[Text]"/>
      <dgm:spPr/>
      <dgm:t>
        <a:bodyPr/>
        <a:lstStyle/>
        <a:p>
          <a:r>
            <a:rPr lang="en-US" sz="1500" dirty="0" smtClean="0">
              <a:latin typeface="Garamond" panose="02020404030301010803" pitchFamily="18" charset="0"/>
            </a:rPr>
            <a:t>Standardization</a:t>
          </a:r>
          <a:endParaRPr lang="en-US" sz="1500" dirty="0">
            <a:latin typeface="Garamond" panose="02020404030301010803" pitchFamily="18" charset="0"/>
          </a:endParaRPr>
        </a:p>
      </dgm:t>
    </dgm:pt>
    <dgm:pt modelId="{0B8AED9C-A40D-4EBF-9F21-7CE0A7D027E5}" type="sibTrans" cxnId="{44EA3A77-601A-4515-A34A-3D3F250EF4A4}">
      <dgm:prSet/>
      <dgm:spPr/>
      <dgm:t>
        <a:bodyPr/>
        <a:lstStyle/>
        <a:p>
          <a:endParaRPr lang="en-US"/>
        </a:p>
      </dgm:t>
    </dgm:pt>
    <dgm:pt modelId="{C501D43F-663A-4BD7-BD26-78F3A987A04D}" type="parTrans" cxnId="{44EA3A77-601A-4515-A34A-3D3F250EF4A4}">
      <dgm:prSet/>
      <dgm:spPr/>
      <dgm:t>
        <a:bodyPr/>
        <a:lstStyle/>
        <a:p>
          <a:endParaRPr lang="en-US"/>
        </a:p>
      </dgm:t>
    </dgm:pt>
    <dgm:pt modelId="{4DA5AD3F-0C37-43BF-93E3-7C86C8CDDB44}">
      <dgm:prSet/>
      <dgm:spPr/>
      <dgm:t>
        <a:bodyPr/>
        <a:lstStyle/>
        <a:p>
          <a:r>
            <a:rPr lang="en-US" sz="1500" dirty="0" smtClean="0">
              <a:latin typeface="Garamond" panose="02020404030301010803" pitchFamily="18" charset="0"/>
            </a:rPr>
            <a:t>Local leadership</a:t>
          </a:r>
          <a:endParaRPr lang="en-US" sz="1500" dirty="0">
            <a:latin typeface="Garamond" panose="02020404030301010803" pitchFamily="18" charset="0"/>
          </a:endParaRPr>
        </a:p>
      </dgm:t>
    </dgm:pt>
    <dgm:pt modelId="{FFFE78B5-7A32-418F-93C8-223A0E44A6A4}" type="parTrans" cxnId="{B6ECE308-D652-47AF-8F77-DE6AF2DB4266}">
      <dgm:prSet/>
      <dgm:spPr/>
      <dgm:t>
        <a:bodyPr/>
        <a:lstStyle/>
        <a:p>
          <a:endParaRPr lang="en-US"/>
        </a:p>
      </dgm:t>
    </dgm:pt>
    <dgm:pt modelId="{2A9E8959-C556-411B-B921-104EA026CB34}" type="sibTrans" cxnId="{B6ECE308-D652-47AF-8F77-DE6AF2DB4266}">
      <dgm:prSet/>
      <dgm:spPr/>
      <dgm:t>
        <a:bodyPr/>
        <a:lstStyle/>
        <a:p>
          <a:endParaRPr lang="en-US"/>
        </a:p>
      </dgm:t>
    </dgm:pt>
    <dgm:pt modelId="{4068D1B4-6BC2-468C-9193-46D7FDCEABEB}">
      <dgm:prSet phldrT="[Text]"/>
      <dgm:spPr/>
      <dgm:t>
        <a:bodyPr/>
        <a:lstStyle/>
        <a:p>
          <a:r>
            <a:rPr lang="en-US" sz="1500" dirty="0" smtClean="0">
              <a:latin typeface="Garamond" panose="02020404030301010803" pitchFamily="18" charset="0"/>
            </a:rPr>
            <a:t>Employee engagement</a:t>
          </a:r>
          <a:endParaRPr lang="en-US" sz="1500" dirty="0">
            <a:latin typeface="Garamond" panose="02020404030301010803" pitchFamily="18" charset="0"/>
          </a:endParaRPr>
        </a:p>
      </dgm:t>
    </dgm:pt>
    <dgm:pt modelId="{08F39FEA-9D15-460B-85B6-20DB6E0C1B70}" type="parTrans" cxnId="{A1DC1A38-72D8-45A6-BF9C-0BFB1B65BD2D}">
      <dgm:prSet/>
      <dgm:spPr/>
      <dgm:t>
        <a:bodyPr/>
        <a:lstStyle/>
        <a:p>
          <a:endParaRPr lang="en-US"/>
        </a:p>
      </dgm:t>
    </dgm:pt>
    <dgm:pt modelId="{76932144-0DDA-4426-8D35-8E38E6372094}" type="sibTrans" cxnId="{A1DC1A38-72D8-45A6-BF9C-0BFB1B65BD2D}">
      <dgm:prSet/>
      <dgm:spPr/>
      <dgm:t>
        <a:bodyPr/>
        <a:lstStyle/>
        <a:p>
          <a:endParaRPr lang="en-US"/>
        </a:p>
      </dgm:t>
    </dgm:pt>
    <dgm:pt modelId="{5A7FF3C2-6BF0-46E6-BE9C-336EFA1A4971}">
      <dgm:prSet phldrT="[Text]" custT="1"/>
      <dgm:spPr/>
      <dgm:t>
        <a:bodyPr/>
        <a:lstStyle/>
        <a:p>
          <a:r>
            <a:rPr lang="en-US" sz="1500" dirty="0" smtClean="0">
              <a:latin typeface="Garamond" panose="02020404030301010803" pitchFamily="18" charset="0"/>
            </a:rPr>
            <a:t>Physician autonomy</a:t>
          </a:r>
          <a:endParaRPr lang="en-US" sz="1500" dirty="0">
            <a:latin typeface="Garamond" panose="02020404030301010803" pitchFamily="18" charset="0"/>
          </a:endParaRPr>
        </a:p>
      </dgm:t>
    </dgm:pt>
    <dgm:pt modelId="{9885DD57-B959-4C14-AC8B-FD5DEF47C7E6}">
      <dgm:prSet phldrT="[Text]" custT="1"/>
      <dgm:spPr/>
      <dgm:t>
        <a:bodyPr/>
        <a:lstStyle/>
        <a:p>
          <a:r>
            <a:rPr lang="en-US" sz="1500" dirty="0" smtClean="0">
              <a:latin typeface="Garamond" panose="02020404030301010803" pitchFamily="18" charset="0"/>
            </a:rPr>
            <a:t>Work roles &amp; relationships</a:t>
          </a:r>
          <a:endParaRPr lang="en-US" sz="1500" dirty="0">
            <a:latin typeface="Garamond" panose="02020404030301010803" pitchFamily="18" charset="0"/>
          </a:endParaRPr>
        </a:p>
      </dgm:t>
    </dgm:pt>
    <dgm:pt modelId="{1B13F3DE-84DE-4B46-94A7-3D59092F22D5}">
      <dgm:prSet phldrT="[Text]"/>
      <dgm:spPr/>
      <dgm:t>
        <a:bodyPr/>
        <a:lstStyle/>
        <a:p>
          <a:r>
            <a:rPr lang="en-US" dirty="0" smtClean="0">
              <a:latin typeface="Garamond" panose="02020404030301010803" pitchFamily="18" charset="0"/>
            </a:rPr>
            <a:t>Individuals and Teams</a:t>
          </a:r>
          <a:endParaRPr lang="en-US" dirty="0">
            <a:latin typeface="Garamond" panose="02020404030301010803" pitchFamily="18" charset="0"/>
          </a:endParaRPr>
        </a:p>
      </dgm:t>
    </dgm:pt>
    <dgm:pt modelId="{BC07C291-228D-4E54-AF5E-5D3847244FC3}" type="sibTrans" cxnId="{16129B0A-6AF6-49E9-8766-D505A681CA9F}">
      <dgm:prSet/>
      <dgm:spPr/>
      <dgm:t>
        <a:bodyPr/>
        <a:lstStyle/>
        <a:p>
          <a:endParaRPr lang="en-US"/>
        </a:p>
      </dgm:t>
    </dgm:pt>
    <dgm:pt modelId="{1F6AC464-CD59-42DA-B22C-7A3B05F34C15}" type="parTrans" cxnId="{16129B0A-6AF6-49E9-8766-D505A681CA9F}">
      <dgm:prSet/>
      <dgm:spPr/>
      <dgm:t>
        <a:bodyPr/>
        <a:lstStyle/>
        <a:p>
          <a:endParaRPr lang="en-US"/>
        </a:p>
      </dgm:t>
    </dgm:pt>
    <dgm:pt modelId="{ABC6000F-44F2-48A1-93AC-196E38504D17}" type="sibTrans" cxnId="{5896B862-112D-4907-9C54-AB917B4C9D6C}">
      <dgm:prSet/>
      <dgm:spPr/>
      <dgm:t>
        <a:bodyPr/>
        <a:lstStyle/>
        <a:p>
          <a:endParaRPr lang="en-US"/>
        </a:p>
      </dgm:t>
    </dgm:pt>
    <dgm:pt modelId="{DDADF44E-E4C4-4306-9AAB-F8A11434F207}" type="parTrans" cxnId="{5896B862-112D-4907-9C54-AB917B4C9D6C}">
      <dgm:prSet/>
      <dgm:spPr/>
      <dgm:t>
        <a:bodyPr/>
        <a:lstStyle/>
        <a:p>
          <a:endParaRPr lang="en-US"/>
        </a:p>
      </dgm:t>
    </dgm:pt>
    <dgm:pt modelId="{E685391D-2170-451C-A0D7-CC2BB2275451}" type="sibTrans" cxnId="{01426F0A-6318-4EAF-88DD-638F49237F37}">
      <dgm:prSet/>
      <dgm:spPr/>
      <dgm:t>
        <a:bodyPr/>
        <a:lstStyle/>
        <a:p>
          <a:endParaRPr lang="en-US"/>
        </a:p>
      </dgm:t>
    </dgm:pt>
    <dgm:pt modelId="{6FEE062F-5E0B-49CF-A4E4-E6BF0E09DB38}" type="parTrans" cxnId="{01426F0A-6318-4EAF-88DD-638F49237F37}">
      <dgm:prSet/>
      <dgm:spPr/>
      <dgm:t>
        <a:bodyPr/>
        <a:lstStyle/>
        <a:p>
          <a:endParaRPr lang="en-US"/>
        </a:p>
      </dgm:t>
    </dgm:pt>
    <dgm:pt modelId="{62757B5C-5FE5-4A27-A318-E0A1B0C52D69}">
      <dgm:prSet phldrT="[Text]" custT="1"/>
      <dgm:spPr/>
      <dgm:t>
        <a:bodyPr/>
        <a:lstStyle/>
        <a:p>
          <a:endParaRPr lang="en-US" sz="500" dirty="0">
            <a:latin typeface="Garamond" panose="02020404030301010803" pitchFamily="18" charset="0"/>
          </a:endParaRPr>
        </a:p>
      </dgm:t>
    </dgm:pt>
    <dgm:pt modelId="{27CA75B7-D013-4AC0-A98B-26152433B5DA}" type="parTrans" cxnId="{299CE0FC-7498-4E9D-BA6E-FB9AE98B198C}">
      <dgm:prSet/>
      <dgm:spPr/>
      <dgm:t>
        <a:bodyPr/>
        <a:lstStyle/>
        <a:p>
          <a:endParaRPr lang="en-US"/>
        </a:p>
      </dgm:t>
    </dgm:pt>
    <dgm:pt modelId="{E1FC52CA-13D7-4782-9A57-AFE9719A700F}" type="sibTrans" cxnId="{299CE0FC-7498-4E9D-BA6E-FB9AE98B198C}">
      <dgm:prSet/>
      <dgm:spPr/>
      <dgm:t>
        <a:bodyPr/>
        <a:lstStyle/>
        <a:p>
          <a:endParaRPr lang="en-US"/>
        </a:p>
      </dgm:t>
    </dgm:pt>
    <dgm:pt modelId="{BE210F4D-C03B-497F-AB19-DB5F02256D5D}">
      <dgm:prSet phldrT="[Text]" custT="1"/>
      <dgm:spPr/>
      <dgm:t>
        <a:bodyPr/>
        <a:lstStyle/>
        <a:p>
          <a:endParaRPr lang="en-US" sz="500" dirty="0">
            <a:latin typeface="Garamond" panose="02020404030301010803" pitchFamily="18" charset="0"/>
          </a:endParaRPr>
        </a:p>
      </dgm:t>
    </dgm:pt>
    <dgm:pt modelId="{F3FB94C7-734C-4DC4-B081-38878701B690}" type="parTrans" cxnId="{B52ADFB3-8811-49B6-8B19-089CEA928D83}">
      <dgm:prSet/>
      <dgm:spPr/>
      <dgm:t>
        <a:bodyPr/>
        <a:lstStyle/>
        <a:p>
          <a:endParaRPr lang="en-US"/>
        </a:p>
      </dgm:t>
    </dgm:pt>
    <dgm:pt modelId="{01AE1A12-3AED-4D26-B01E-39356CD197D0}" type="sibTrans" cxnId="{B52ADFB3-8811-49B6-8B19-089CEA928D83}">
      <dgm:prSet/>
      <dgm:spPr/>
      <dgm:t>
        <a:bodyPr/>
        <a:lstStyle/>
        <a:p>
          <a:endParaRPr lang="en-US"/>
        </a:p>
      </dgm:t>
    </dgm:pt>
    <dgm:pt modelId="{A5589144-E203-425C-86E8-02A76864BCF3}">
      <dgm:prSet phldrT="[Text]" custT="1"/>
      <dgm:spPr/>
      <dgm:t>
        <a:bodyPr/>
        <a:lstStyle/>
        <a:p>
          <a:endParaRPr lang="en-US" sz="500" dirty="0">
            <a:latin typeface="Garamond" panose="02020404030301010803" pitchFamily="18" charset="0"/>
          </a:endParaRPr>
        </a:p>
      </dgm:t>
    </dgm:pt>
    <dgm:pt modelId="{ABC88671-E834-4DD1-A8FB-087CF09BF4B5}" type="parTrans" cxnId="{37CDB257-430F-48A7-B427-7CCC9F346113}">
      <dgm:prSet/>
      <dgm:spPr/>
      <dgm:t>
        <a:bodyPr/>
        <a:lstStyle/>
        <a:p>
          <a:endParaRPr lang="en-US"/>
        </a:p>
      </dgm:t>
    </dgm:pt>
    <dgm:pt modelId="{4392765E-03A3-487D-A829-CFE3C890A5F1}" type="sibTrans" cxnId="{37CDB257-430F-48A7-B427-7CCC9F346113}">
      <dgm:prSet/>
      <dgm:spPr/>
      <dgm:t>
        <a:bodyPr/>
        <a:lstStyle/>
        <a:p>
          <a:endParaRPr lang="en-US"/>
        </a:p>
      </dgm:t>
    </dgm:pt>
    <dgm:pt modelId="{051D9366-BD6A-4450-B424-5A6E9748E0B0}">
      <dgm:prSet phldrT="[Text]" custT="1"/>
      <dgm:spPr/>
      <dgm:t>
        <a:bodyPr/>
        <a:lstStyle/>
        <a:p>
          <a:endParaRPr lang="en-US" sz="500" dirty="0">
            <a:latin typeface="Garamond" panose="02020404030301010803" pitchFamily="18" charset="0"/>
          </a:endParaRPr>
        </a:p>
      </dgm:t>
    </dgm:pt>
    <dgm:pt modelId="{214957A6-041D-4922-9559-29E45FE11714}" type="parTrans" cxnId="{6CBB998B-E728-4666-83B8-2880D5E35663}">
      <dgm:prSet/>
      <dgm:spPr/>
      <dgm:t>
        <a:bodyPr/>
        <a:lstStyle/>
        <a:p>
          <a:endParaRPr lang="en-US"/>
        </a:p>
      </dgm:t>
    </dgm:pt>
    <dgm:pt modelId="{5A6B0238-7FAA-4AED-8CC8-BD6FB07494AB}" type="sibTrans" cxnId="{6CBB998B-E728-4666-83B8-2880D5E35663}">
      <dgm:prSet/>
      <dgm:spPr/>
      <dgm:t>
        <a:bodyPr/>
        <a:lstStyle/>
        <a:p>
          <a:endParaRPr lang="en-US"/>
        </a:p>
      </dgm:t>
    </dgm:pt>
    <dgm:pt modelId="{A37329AD-3E22-4A62-B359-48E08FFAC412}" type="pres">
      <dgm:prSet presAssocID="{F341C2AA-2A88-4F00-A359-B9691555A9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2EF9E1-7D47-463D-BE6E-09A8A9A53921}" type="pres">
      <dgm:prSet presAssocID="{32771DCE-316C-4BAB-AFB8-1FC01AEFD109}" presName="composite" presStyleCnt="0"/>
      <dgm:spPr/>
      <dgm:t>
        <a:bodyPr/>
        <a:lstStyle/>
        <a:p>
          <a:endParaRPr lang="en-US"/>
        </a:p>
      </dgm:t>
    </dgm:pt>
    <dgm:pt modelId="{402F3632-F41B-4788-9522-9D7257F74F5D}" type="pres">
      <dgm:prSet presAssocID="{32771DCE-316C-4BAB-AFB8-1FC01AEFD10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E7E9BA-C4EF-4434-9E64-1E4DDAF3705B}" type="pres">
      <dgm:prSet presAssocID="{32771DCE-316C-4BAB-AFB8-1FC01AEFD109}" presName="desTx" presStyleLbl="alignAccFollowNode1" presStyleIdx="0" presStyleCnt="4" custLinFactNeighborY="-1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34238-F0BF-42D4-8854-262810FA7065}" type="pres">
      <dgm:prSet presAssocID="{2F38BBBD-6A12-4E22-86B8-0C23F8057EB2}" presName="space" presStyleCnt="0"/>
      <dgm:spPr/>
      <dgm:t>
        <a:bodyPr/>
        <a:lstStyle/>
        <a:p>
          <a:endParaRPr lang="en-US"/>
        </a:p>
      </dgm:t>
    </dgm:pt>
    <dgm:pt modelId="{7691201C-0D34-43A1-AC8C-10E57CFD3C3E}" type="pres">
      <dgm:prSet presAssocID="{AFDDB661-1B26-4065-935F-E8697F55F4ED}" presName="composite" presStyleCnt="0"/>
      <dgm:spPr/>
      <dgm:t>
        <a:bodyPr/>
        <a:lstStyle/>
        <a:p>
          <a:endParaRPr lang="en-US"/>
        </a:p>
      </dgm:t>
    </dgm:pt>
    <dgm:pt modelId="{ADF8D007-7067-410E-844F-94003BED5A78}" type="pres">
      <dgm:prSet presAssocID="{AFDDB661-1B26-4065-935F-E8697F55F4ED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30FF0-64D7-4557-A554-E135D74D3A9F}" type="pres">
      <dgm:prSet presAssocID="{AFDDB661-1B26-4065-935F-E8697F55F4ED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1203F-8DD2-4BF4-8FF9-1C5AE7100FF5}" type="pres">
      <dgm:prSet presAssocID="{5B9CFAA3-933C-4E1F-9980-665A165AEE49}" presName="space" presStyleCnt="0"/>
      <dgm:spPr/>
      <dgm:t>
        <a:bodyPr/>
        <a:lstStyle/>
        <a:p>
          <a:endParaRPr lang="en-US"/>
        </a:p>
      </dgm:t>
    </dgm:pt>
    <dgm:pt modelId="{DDBCFF6D-E8C2-4FED-BD76-2F5707560F11}" type="pres">
      <dgm:prSet presAssocID="{41EFCAEB-737E-4644-BBC9-B454D2EFACD5}" presName="composite" presStyleCnt="0"/>
      <dgm:spPr/>
      <dgm:t>
        <a:bodyPr/>
        <a:lstStyle/>
        <a:p>
          <a:endParaRPr lang="en-US"/>
        </a:p>
      </dgm:t>
    </dgm:pt>
    <dgm:pt modelId="{C94C2FCC-140E-4B54-9660-34B8105A03DE}" type="pres">
      <dgm:prSet presAssocID="{41EFCAEB-737E-4644-BBC9-B454D2EFACD5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2B9E8-8C41-402C-8F35-ADC5BAC7F96A}" type="pres">
      <dgm:prSet presAssocID="{41EFCAEB-737E-4644-BBC9-B454D2EFACD5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E6D95-82B6-4320-ABB2-64D1C9265C98}" type="pres">
      <dgm:prSet presAssocID="{6B58D865-E3B6-454C-AE9C-CEE4EA0E3380}" presName="space" presStyleCnt="0"/>
      <dgm:spPr/>
      <dgm:t>
        <a:bodyPr/>
        <a:lstStyle/>
        <a:p>
          <a:endParaRPr lang="en-US"/>
        </a:p>
      </dgm:t>
    </dgm:pt>
    <dgm:pt modelId="{BD1469FB-2C6D-4097-83D2-25F7E3BE1FC1}" type="pres">
      <dgm:prSet presAssocID="{1B13F3DE-84DE-4B46-94A7-3D59092F22D5}" presName="composite" presStyleCnt="0"/>
      <dgm:spPr/>
      <dgm:t>
        <a:bodyPr/>
        <a:lstStyle/>
        <a:p>
          <a:endParaRPr lang="en-US"/>
        </a:p>
      </dgm:t>
    </dgm:pt>
    <dgm:pt modelId="{0A052F78-4B2A-4D55-A182-255C2EF5D2C2}" type="pres">
      <dgm:prSet presAssocID="{1B13F3DE-84DE-4B46-94A7-3D59092F22D5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8D22F-65EF-4218-A284-9682D07C9E4C}" type="pres">
      <dgm:prSet presAssocID="{1B13F3DE-84DE-4B46-94A7-3D59092F22D5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BF2C5D-6A6B-4E2A-BED3-EB330A8342B9}" type="presOf" srcId="{A5589144-E203-425C-86E8-02A76864BCF3}" destId="{5D92B9E8-8C41-402C-8F35-ADC5BAC7F96A}" srcOrd="0" destOrd="1" presId="urn:microsoft.com/office/officeart/2005/8/layout/hList1"/>
    <dgm:cxn modelId="{AA8A149C-EC9B-4A85-B62B-62C8CD9552F2}" srcId="{41EFCAEB-737E-4644-BBC9-B454D2EFACD5}" destId="{12CF813D-2092-4EB8-BCF9-4831062F2816}" srcOrd="0" destOrd="0" parTransId="{B8403BCF-944C-4088-A2E8-60B50D613605}" sibTransId="{2E5A13CB-F40D-41C6-B408-E6C8992C839B}"/>
    <dgm:cxn modelId="{5896B862-112D-4907-9C54-AB917B4C9D6C}" srcId="{1B13F3DE-84DE-4B46-94A7-3D59092F22D5}" destId="{5A7FF3C2-6BF0-46E6-BE9C-336EFA1A4971}" srcOrd="2" destOrd="0" parTransId="{DDADF44E-E4C4-4306-9AAB-F8A11434F207}" sibTransId="{ABC6000F-44F2-48A1-93AC-196E38504D17}"/>
    <dgm:cxn modelId="{E005EF55-F583-4196-8BB4-956D34A454E1}" srcId="{AFDDB661-1B26-4065-935F-E8697F55F4ED}" destId="{1DDAF7D1-53EE-4714-9D6D-D373FB2BA3DF}" srcOrd="0" destOrd="0" parTransId="{71296329-1745-44E6-87F7-C1C2FFEE9927}" sibTransId="{20974A88-756D-4A90-BB27-19A43B2E8A7C}"/>
    <dgm:cxn modelId="{E75ECBB4-B745-48C1-9566-93827448E1FA}" srcId="{32771DCE-316C-4BAB-AFB8-1FC01AEFD109}" destId="{82F1149D-8962-4EFE-A166-B21E5A23E1B2}" srcOrd="0" destOrd="0" parTransId="{014AAF55-4B1C-4446-A35E-720AA9820F03}" sibTransId="{05B9F472-563C-463A-B819-CDB31221E81A}"/>
    <dgm:cxn modelId="{696A3A7F-D828-483B-8218-262BF4BD0977}" type="presOf" srcId="{82F1149D-8962-4EFE-A166-B21E5A23E1B2}" destId="{7DE7E9BA-C4EF-4434-9E64-1E4DDAF3705B}" srcOrd="0" destOrd="0" presId="urn:microsoft.com/office/officeart/2005/8/layout/hList1"/>
    <dgm:cxn modelId="{B52ADFB3-8811-49B6-8B19-089CEA928D83}" srcId="{32771DCE-316C-4BAB-AFB8-1FC01AEFD109}" destId="{BE210F4D-C03B-497F-AB19-DB5F02256D5D}" srcOrd="1" destOrd="0" parTransId="{F3FB94C7-734C-4DC4-B081-38878701B690}" sibTransId="{01AE1A12-3AED-4D26-B01E-39356CD197D0}"/>
    <dgm:cxn modelId="{44EA3A77-601A-4515-A34A-3D3F250EF4A4}" srcId="{32771DCE-316C-4BAB-AFB8-1FC01AEFD109}" destId="{ED48EE73-81FD-46EC-A935-241EDB8D50DE}" srcOrd="2" destOrd="0" parTransId="{C501D43F-663A-4BD7-BD26-78F3A987A04D}" sibTransId="{0B8AED9C-A40D-4EBF-9F21-7CE0A7D027E5}"/>
    <dgm:cxn modelId="{B6ECE308-D652-47AF-8F77-DE6AF2DB4266}" srcId="{41EFCAEB-737E-4644-BBC9-B454D2EFACD5}" destId="{4DA5AD3F-0C37-43BF-93E3-7C86C8CDDB44}" srcOrd="2" destOrd="0" parTransId="{FFFE78B5-7A32-418F-93C8-223A0E44A6A4}" sibTransId="{2A9E8959-C556-411B-B921-104EA026CB34}"/>
    <dgm:cxn modelId="{51A47FE8-2D85-4535-920A-8D8080CCF620}" type="presOf" srcId="{4068D1B4-6BC2-468C-9193-46D7FDCEABEB}" destId="{D7030FF0-64D7-4557-A554-E135D74D3A9F}" srcOrd="0" destOrd="2" presId="urn:microsoft.com/office/officeart/2005/8/layout/hList1"/>
    <dgm:cxn modelId="{299CE0FC-7498-4E9D-BA6E-FB9AE98B198C}" srcId="{AFDDB661-1B26-4065-935F-E8697F55F4ED}" destId="{62757B5C-5FE5-4A27-A318-E0A1B0C52D69}" srcOrd="1" destOrd="0" parTransId="{27CA75B7-D013-4AC0-A98B-26152433B5DA}" sibTransId="{E1FC52CA-13D7-4782-9A57-AFE9719A700F}"/>
    <dgm:cxn modelId="{F4808DE5-B569-4B4D-8EA6-ED8411AE2DAC}" type="presOf" srcId="{1B13F3DE-84DE-4B46-94A7-3D59092F22D5}" destId="{0A052F78-4B2A-4D55-A182-255C2EF5D2C2}" srcOrd="0" destOrd="0" presId="urn:microsoft.com/office/officeart/2005/8/layout/hList1"/>
    <dgm:cxn modelId="{6583A7E1-98B2-4A1A-A65C-96AF038904BA}" type="presOf" srcId="{12CF813D-2092-4EB8-BCF9-4831062F2816}" destId="{5D92B9E8-8C41-402C-8F35-ADC5BAC7F96A}" srcOrd="0" destOrd="0" presId="urn:microsoft.com/office/officeart/2005/8/layout/hList1"/>
    <dgm:cxn modelId="{A1DC1A38-72D8-45A6-BF9C-0BFB1B65BD2D}" srcId="{AFDDB661-1B26-4065-935F-E8697F55F4ED}" destId="{4068D1B4-6BC2-468C-9193-46D7FDCEABEB}" srcOrd="2" destOrd="0" parTransId="{08F39FEA-9D15-460B-85B6-20DB6E0C1B70}" sibTransId="{76932144-0DDA-4426-8D35-8E38E6372094}"/>
    <dgm:cxn modelId="{033CB1A1-4E44-4A54-8D37-C512B767F8D7}" type="presOf" srcId="{5A7FF3C2-6BF0-46E6-BE9C-336EFA1A4971}" destId="{CB28D22F-65EF-4218-A284-9682D07C9E4C}" srcOrd="0" destOrd="2" presId="urn:microsoft.com/office/officeart/2005/8/layout/hList1"/>
    <dgm:cxn modelId="{2B1C821E-09A5-4880-A54F-A75FBA1163AB}" type="presOf" srcId="{1DDAF7D1-53EE-4714-9D6D-D373FB2BA3DF}" destId="{D7030FF0-64D7-4557-A554-E135D74D3A9F}" srcOrd="0" destOrd="0" presId="urn:microsoft.com/office/officeart/2005/8/layout/hList1"/>
    <dgm:cxn modelId="{4A6CBB9D-9FDB-4424-9F8F-EFA764C9C64B}" srcId="{F341C2AA-2A88-4F00-A359-B9691555A987}" destId="{AFDDB661-1B26-4065-935F-E8697F55F4ED}" srcOrd="1" destOrd="0" parTransId="{5D124AA4-3A6A-4818-B68F-4A1D2876EF88}" sibTransId="{5B9CFAA3-933C-4E1F-9980-665A165AEE49}"/>
    <dgm:cxn modelId="{A44C77A0-E567-47FE-B30A-D9B7E196AED1}" srcId="{F341C2AA-2A88-4F00-A359-B9691555A987}" destId="{32771DCE-316C-4BAB-AFB8-1FC01AEFD109}" srcOrd="0" destOrd="0" parTransId="{F31B8C20-23F3-49D9-ACE4-AEE8816E7EEE}" sibTransId="{2F38BBBD-6A12-4E22-86B8-0C23F8057EB2}"/>
    <dgm:cxn modelId="{EB2E8F93-43BC-479C-9D43-EB5290F3BDD4}" type="presOf" srcId="{ED48EE73-81FD-46EC-A935-241EDB8D50DE}" destId="{7DE7E9BA-C4EF-4434-9E64-1E4DDAF3705B}" srcOrd="0" destOrd="2" presId="urn:microsoft.com/office/officeart/2005/8/layout/hList1"/>
    <dgm:cxn modelId="{37CDB257-430F-48A7-B427-7CCC9F346113}" srcId="{41EFCAEB-737E-4644-BBC9-B454D2EFACD5}" destId="{A5589144-E203-425C-86E8-02A76864BCF3}" srcOrd="1" destOrd="0" parTransId="{ABC88671-E834-4DD1-A8FB-087CF09BF4B5}" sibTransId="{4392765E-03A3-487D-A829-CFE3C890A5F1}"/>
    <dgm:cxn modelId="{31BEA9E6-18C5-4816-A479-5120700714C8}" type="presOf" srcId="{9885DD57-B959-4C14-AC8B-FD5DEF47C7E6}" destId="{CB28D22F-65EF-4218-A284-9682D07C9E4C}" srcOrd="0" destOrd="0" presId="urn:microsoft.com/office/officeart/2005/8/layout/hList1"/>
    <dgm:cxn modelId="{AF75E92F-10B1-4629-917D-0D4F4C717E37}" type="presOf" srcId="{62757B5C-5FE5-4A27-A318-E0A1B0C52D69}" destId="{D7030FF0-64D7-4557-A554-E135D74D3A9F}" srcOrd="0" destOrd="1" presId="urn:microsoft.com/office/officeart/2005/8/layout/hList1"/>
    <dgm:cxn modelId="{5288E294-6A95-4BB3-B873-5ED9EF47012D}" srcId="{F341C2AA-2A88-4F00-A359-B9691555A987}" destId="{41EFCAEB-737E-4644-BBC9-B454D2EFACD5}" srcOrd="2" destOrd="0" parTransId="{89788D02-3A3F-4825-94CB-BAD68C43FF20}" sibTransId="{6B58D865-E3B6-454C-AE9C-CEE4EA0E3380}"/>
    <dgm:cxn modelId="{4A1C6D4B-B298-49CF-8E12-445000987B43}" type="presOf" srcId="{BE210F4D-C03B-497F-AB19-DB5F02256D5D}" destId="{7DE7E9BA-C4EF-4434-9E64-1E4DDAF3705B}" srcOrd="0" destOrd="1" presId="urn:microsoft.com/office/officeart/2005/8/layout/hList1"/>
    <dgm:cxn modelId="{1CEA26D1-0189-42DF-A297-BAF29E968E72}" type="presOf" srcId="{051D9366-BD6A-4450-B424-5A6E9748E0B0}" destId="{CB28D22F-65EF-4218-A284-9682D07C9E4C}" srcOrd="0" destOrd="1" presId="urn:microsoft.com/office/officeart/2005/8/layout/hList1"/>
    <dgm:cxn modelId="{6CBB998B-E728-4666-83B8-2880D5E35663}" srcId="{1B13F3DE-84DE-4B46-94A7-3D59092F22D5}" destId="{051D9366-BD6A-4450-B424-5A6E9748E0B0}" srcOrd="1" destOrd="0" parTransId="{214957A6-041D-4922-9559-29E45FE11714}" sibTransId="{5A6B0238-7FAA-4AED-8CC8-BD6FB07494AB}"/>
    <dgm:cxn modelId="{12D0519C-283E-4DFB-882D-2B44107A477E}" type="presOf" srcId="{F341C2AA-2A88-4F00-A359-B9691555A987}" destId="{A37329AD-3E22-4A62-B359-48E08FFAC412}" srcOrd="0" destOrd="0" presId="urn:microsoft.com/office/officeart/2005/8/layout/hList1"/>
    <dgm:cxn modelId="{16129B0A-6AF6-49E9-8766-D505A681CA9F}" srcId="{F341C2AA-2A88-4F00-A359-B9691555A987}" destId="{1B13F3DE-84DE-4B46-94A7-3D59092F22D5}" srcOrd="3" destOrd="0" parTransId="{1F6AC464-CD59-42DA-B22C-7A3B05F34C15}" sibTransId="{BC07C291-228D-4E54-AF5E-5D3847244FC3}"/>
    <dgm:cxn modelId="{9F5DA359-3B3B-42F7-97AA-FCFDB3CE69B4}" type="presOf" srcId="{41EFCAEB-737E-4644-BBC9-B454D2EFACD5}" destId="{C94C2FCC-140E-4B54-9660-34B8105A03DE}" srcOrd="0" destOrd="0" presId="urn:microsoft.com/office/officeart/2005/8/layout/hList1"/>
    <dgm:cxn modelId="{49AF4549-6E00-427D-B274-EB3B83DB5B4B}" type="presOf" srcId="{AFDDB661-1B26-4065-935F-E8697F55F4ED}" destId="{ADF8D007-7067-410E-844F-94003BED5A78}" srcOrd="0" destOrd="0" presId="urn:microsoft.com/office/officeart/2005/8/layout/hList1"/>
    <dgm:cxn modelId="{B88D4A38-C00B-4F57-BE19-4CCA62CD58C4}" type="presOf" srcId="{32771DCE-316C-4BAB-AFB8-1FC01AEFD109}" destId="{402F3632-F41B-4788-9522-9D7257F74F5D}" srcOrd="0" destOrd="0" presId="urn:microsoft.com/office/officeart/2005/8/layout/hList1"/>
    <dgm:cxn modelId="{01426F0A-6318-4EAF-88DD-638F49237F37}" srcId="{1B13F3DE-84DE-4B46-94A7-3D59092F22D5}" destId="{9885DD57-B959-4C14-AC8B-FD5DEF47C7E6}" srcOrd="0" destOrd="0" parTransId="{6FEE062F-5E0B-49CF-A4E4-E6BF0E09DB38}" sibTransId="{E685391D-2170-451C-A0D7-CC2BB2275451}"/>
    <dgm:cxn modelId="{86085108-4F2F-4C85-9B23-34803738B8D7}" type="presOf" srcId="{4DA5AD3F-0C37-43BF-93E3-7C86C8CDDB44}" destId="{5D92B9E8-8C41-402C-8F35-ADC5BAC7F96A}" srcOrd="0" destOrd="2" presId="urn:microsoft.com/office/officeart/2005/8/layout/hList1"/>
    <dgm:cxn modelId="{081C0780-F607-4A26-A162-402CB72A91D1}" type="presParOf" srcId="{A37329AD-3E22-4A62-B359-48E08FFAC412}" destId="{D02EF9E1-7D47-463D-BE6E-09A8A9A53921}" srcOrd="0" destOrd="0" presId="urn:microsoft.com/office/officeart/2005/8/layout/hList1"/>
    <dgm:cxn modelId="{100E9552-BC97-499F-B90F-5C7B7DC6F9FB}" type="presParOf" srcId="{D02EF9E1-7D47-463D-BE6E-09A8A9A53921}" destId="{402F3632-F41B-4788-9522-9D7257F74F5D}" srcOrd="0" destOrd="0" presId="urn:microsoft.com/office/officeart/2005/8/layout/hList1"/>
    <dgm:cxn modelId="{818A8924-D161-4F0F-A8DB-C4C8C1B77D9B}" type="presParOf" srcId="{D02EF9E1-7D47-463D-BE6E-09A8A9A53921}" destId="{7DE7E9BA-C4EF-4434-9E64-1E4DDAF3705B}" srcOrd="1" destOrd="0" presId="urn:microsoft.com/office/officeart/2005/8/layout/hList1"/>
    <dgm:cxn modelId="{E3214F09-9E4F-42B5-9560-B8DA818D2DBF}" type="presParOf" srcId="{A37329AD-3E22-4A62-B359-48E08FFAC412}" destId="{4F434238-F0BF-42D4-8854-262810FA7065}" srcOrd="1" destOrd="0" presId="urn:microsoft.com/office/officeart/2005/8/layout/hList1"/>
    <dgm:cxn modelId="{84EA0503-4598-4D79-95B4-402A7D73337D}" type="presParOf" srcId="{A37329AD-3E22-4A62-B359-48E08FFAC412}" destId="{7691201C-0D34-43A1-AC8C-10E57CFD3C3E}" srcOrd="2" destOrd="0" presId="urn:microsoft.com/office/officeart/2005/8/layout/hList1"/>
    <dgm:cxn modelId="{28B896EC-BC1B-49B6-B3D0-583A77B4365F}" type="presParOf" srcId="{7691201C-0D34-43A1-AC8C-10E57CFD3C3E}" destId="{ADF8D007-7067-410E-844F-94003BED5A78}" srcOrd="0" destOrd="0" presId="urn:microsoft.com/office/officeart/2005/8/layout/hList1"/>
    <dgm:cxn modelId="{8F1E2920-14C5-47FE-B92B-FE71782783C4}" type="presParOf" srcId="{7691201C-0D34-43A1-AC8C-10E57CFD3C3E}" destId="{D7030FF0-64D7-4557-A554-E135D74D3A9F}" srcOrd="1" destOrd="0" presId="urn:microsoft.com/office/officeart/2005/8/layout/hList1"/>
    <dgm:cxn modelId="{3165BAF5-2752-4715-92F1-9E8161CF1738}" type="presParOf" srcId="{A37329AD-3E22-4A62-B359-48E08FFAC412}" destId="{A231203F-8DD2-4BF4-8FF9-1C5AE7100FF5}" srcOrd="3" destOrd="0" presId="urn:microsoft.com/office/officeart/2005/8/layout/hList1"/>
    <dgm:cxn modelId="{41C13F90-BE1B-4F33-9B64-DEF436CD5997}" type="presParOf" srcId="{A37329AD-3E22-4A62-B359-48E08FFAC412}" destId="{DDBCFF6D-E8C2-4FED-BD76-2F5707560F11}" srcOrd="4" destOrd="0" presId="urn:microsoft.com/office/officeart/2005/8/layout/hList1"/>
    <dgm:cxn modelId="{9E166B5A-ECE6-49CC-96D9-B674AC7E3F2E}" type="presParOf" srcId="{DDBCFF6D-E8C2-4FED-BD76-2F5707560F11}" destId="{C94C2FCC-140E-4B54-9660-34B8105A03DE}" srcOrd="0" destOrd="0" presId="urn:microsoft.com/office/officeart/2005/8/layout/hList1"/>
    <dgm:cxn modelId="{FA8DE865-22EB-489B-83FC-70EFF1704207}" type="presParOf" srcId="{DDBCFF6D-E8C2-4FED-BD76-2F5707560F11}" destId="{5D92B9E8-8C41-402C-8F35-ADC5BAC7F96A}" srcOrd="1" destOrd="0" presId="urn:microsoft.com/office/officeart/2005/8/layout/hList1"/>
    <dgm:cxn modelId="{BE555ADC-0D24-4FE6-983E-7343EF47DEB5}" type="presParOf" srcId="{A37329AD-3E22-4A62-B359-48E08FFAC412}" destId="{2BBE6D95-82B6-4320-ABB2-64D1C9265C98}" srcOrd="5" destOrd="0" presId="urn:microsoft.com/office/officeart/2005/8/layout/hList1"/>
    <dgm:cxn modelId="{D49725BC-3FC8-432B-82C7-691133601F0F}" type="presParOf" srcId="{A37329AD-3E22-4A62-B359-48E08FFAC412}" destId="{BD1469FB-2C6D-4097-83D2-25F7E3BE1FC1}" srcOrd="6" destOrd="0" presId="urn:microsoft.com/office/officeart/2005/8/layout/hList1"/>
    <dgm:cxn modelId="{01D0AEF0-3FB6-401B-9360-829CFB6C47B0}" type="presParOf" srcId="{BD1469FB-2C6D-4097-83D2-25F7E3BE1FC1}" destId="{0A052F78-4B2A-4D55-A182-255C2EF5D2C2}" srcOrd="0" destOrd="0" presId="urn:microsoft.com/office/officeart/2005/8/layout/hList1"/>
    <dgm:cxn modelId="{DA69557D-24A1-4B79-B5B7-871D33637738}" type="presParOf" srcId="{BD1469FB-2C6D-4097-83D2-25F7E3BE1FC1}" destId="{CB28D22F-65EF-4218-A284-9682D07C9E4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F3632-F41B-4788-9522-9D7257F74F5D}">
      <dsp:nvSpPr>
        <dsp:cNvPr id="0" name=""/>
        <dsp:cNvSpPr/>
      </dsp:nvSpPr>
      <dsp:spPr>
        <a:xfrm>
          <a:off x="2721" y="1176404"/>
          <a:ext cx="1636551" cy="5796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Garamond" panose="02020404030301010803" pitchFamily="18" charset="0"/>
            </a:rPr>
            <a:t>Intervention characteristics</a:t>
          </a:r>
          <a:endParaRPr lang="en-US" sz="1700" kern="1200" dirty="0">
            <a:latin typeface="Garamond" panose="02020404030301010803" pitchFamily="18" charset="0"/>
          </a:endParaRPr>
        </a:p>
      </dsp:txBody>
      <dsp:txXfrm>
        <a:off x="2721" y="1176404"/>
        <a:ext cx="1636551" cy="579684"/>
      </dsp:txXfrm>
    </dsp:sp>
    <dsp:sp modelId="{7DE7E9BA-C4EF-4434-9E64-1E4DDAF3705B}">
      <dsp:nvSpPr>
        <dsp:cNvPr id="0" name=""/>
        <dsp:cNvSpPr/>
      </dsp:nvSpPr>
      <dsp:spPr>
        <a:xfrm>
          <a:off x="2721" y="1741156"/>
          <a:ext cx="1636551" cy="110610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35560" bIns="4000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Garamond" panose="02020404030301010803" pitchFamily="18" charset="0"/>
            </a:rPr>
            <a:t>Co-location</a:t>
          </a:r>
          <a:endParaRPr lang="en-US" sz="1500" kern="1200" dirty="0">
            <a:latin typeface="Garamond" panose="02020404030301010803" pitchFamily="18" charset="0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00" kern="1200" dirty="0">
            <a:latin typeface="Garamond" panose="02020404030301010803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Garamond" panose="02020404030301010803" pitchFamily="18" charset="0"/>
            </a:rPr>
            <a:t>Standardization</a:t>
          </a:r>
          <a:endParaRPr lang="en-US" sz="1500" kern="1200" dirty="0">
            <a:latin typeface="Garamond" panose="02020404030301010803" pitchFamily="18" charset="0"/>
          </a:endParaRPr>
        </a:p>
      </dsp:txBody>
      <dsp:txXfrm>
        <a:off x="2721" y="1741156"/>
        <a:ext cx="1636551" cy="1106106"/>
      </dsp:txXfrm>
    </dsp:sp>
    <dsp:sp modelId="{ADF8D007-7067-410E-844F-94003BED5A78}">
      <dsp:nvSpPr>
        <dsp:cNvPr id="0" name=""/>
        <dsp:cNvSpPr/>
      </dsp:nvSpPr>
      <dsp:spPr>
        <a:xfrm>
          <a:off x="1868390" y="1176404"/>
          <a:ext cx="1636551" cy="579684"/>
        </a:xfrm>
        <a:prstGeom prst="rect">
          <a:avLst/>
        </a:prstGeom>
        <a:solidFill>
          <a:schemeClr val="accent3">
            <a:hueOff val="3811474"/>
            <a:satOff val="828"/>
            <a:lumOff val="-1177"/>
            <a:alphaOff val="0"/>
          </a:schemeClr>
        </a:solidFill>
        <a:ln w="26425" cap="flat" cmpd="sng" algn="ctr">
          <a:solidFill>
            <a:schemeClr val="accent3">
              <a:hueOff val="3811474"/>
              <a:satOff val="828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Garamond" panose="02020404030301010803" pitchFamily="18" charset="0"/>
            </a:rPr>
            <a:t>Process of Implementation</a:t>
          </a:r>
          <a:endParaRPr lang="en-US" sz="1700" kern="1200" dirty="0">
            <a:latin typeface="Garamond" panose="02020404030301010803" pitchFamily="18" charset="0"/>
          </a:endParaRPr>
        </a:p>
      </dsp:txBody>
      <dsp:txXfrm>
        <a:off x="1868390" y="1176404"/>
        <a:ext cx="1636551" cy="579684"/>
      </dsp:txXfrm>
    </dsp:sp>
    <dsp:sp modelId="{D7030FF0-64D7-4557-A554-E135D74D3A9F}">
      <dsp:nvSpPr>
        <dsp:cNvPr id="0" name=""/>
        <dsp:cNvSpPr/>
      </dsp:nvSpPr>
      <dsp:spPr>
        <a:xfrm>
          <a:off x="1868390" y="1756089"/>
          <a:ext cx="1636551" cy="1106106"/>
        </a:xfrm>
        <a:prstGeom prst="rect">
          <a:avLst/>
        </a:prstGeom>
        <a:solidFill>
          <a:schemeClr val="accent3">
            <a:tint val="40000"/>
            <a:alpha val="90000"/>
            <a:hueOff val="3910390"/>
            <a:satOff val="-106"/>
            <a:lumOff val="-170"/>
            <a:alphaOff val="0"/>
          </a:schemeClr>
        </a:solidFill>
        <a:ln w="26425" cap="flat" cmpd="sng" algn="ctr">
          <a:solidFill>
            <a:schemeClr val="accent3">
              <a:tint val="40000"/>
              <a:alpha val="90000"/>
              <a:hueOff val="3910390"/>
              <a:satOff val="-106"/>
              <a:lumOff val="-1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35560" bIns="4000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Garamond" panose="02020404030301010803" pitchFamily="18" charset="0"/>
            </a:rPr>
            <a:t>Top-down vs. Bottom-up</a:t>
          </a:r>
          <a:endParaRPr lang="en-US" sz="1500" kern="1200" dirty="0">
            <a:latin typeface="Garamond" panose="02020404030301010803" pitchFamily="18" charset="0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00" kern="1200" dirty="0">
            <a:latin typeface="Garamond" panose="02020404030301010803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Garamond" panose="02020404030301010803" pitchFamily="18" charset="0"/>
            </a:rPr>
            <a:t>Employee engagement</a:t>
          </a:r>
          <a:endParaRPr lang="en-US" sz="1500" kern="1200" dirty="0">
            <a:latin typeface="Garamond" panose="02020404030301010803" pitchFamily="18" charset="0"/>
          </a:endParaRPr>
        </a:p>
      </dsp:txBody>
      <dsp:txXfrm>
        <a:off x="1868390" y="1756089"/>
        <a:ext cx="1636551" cy="1106106"/>
      </dsp:txXfrm>
    </dsp:sp>
    <dsp:sp modelId="{C94C2FCC-140E-4B54-9660-34B8105A03DE}">
      <dsp:nvSpPr>
        <dsp:cNvPr id="0" name=""/>
        <dsp:cNvSpPr/>
      </dsp:nvSpPr>
      <dsp:spPr>
        <a:xfrm>
          <a:off x="3734058" y="1176404"/>
          <a:ext cx="1636551" cy="579684"/>
        </a:xfrm>
        <a:prstGeom prst="rect">
          <a:avLst/>
        </a:prstGeom>
        <a:solidFill>
          <a:schemeClr val="accent3">
            <a:hueOff val="7622948"/>
            <a:satOff val="1656"/>
            <a:lumOff val="-2353"/>
            <a:alphaOff val="0"/>
          </a:schemeClr>
        </a:solidFill>
        <a:ln w="26425" cap="flat" cmpd="sng" algn="ctr">
          <a:solidFill>
            <a:schemeClr val="accent3">
              <a:hueOff val="7622948"/>
              <a:satOff val="1656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Garamond" panose="02020404030301010803" pitchFamily="18" charset="0"/>
            </a:rPr>
            <a:t>Inner setting</a:t>
          </a:r>
          <a:endParaRPr lang="en-US" sz="1700" kern="1200" dirty="0">
            <a:latin typeface="Garamond" panose="02020404030301010803" pitchFamily="18" charset="0"/>
          </a:endParaRPr>
        </a:p>
      </dsp:txBody>
      <dsp:txXfrm>
        <a:off x="3734058" y="1176404"/>
        <a:ext cx="1636551" cy="579684"/>
      </dsp:txXfrm>
    </dsp:sp>
    <dsp:sp modelId="{5D92B9E8-8C41-402C-8F35-ADC5BAC7F96A}">
      <dsp:nvSpPr>
        <dsp:cNvPr id="0" name=""/>
        <dsp:cNvSpPr/>
      </dsp:nvSpPr>
      <dsp:spPr>
        <a:xfrm>
          <a:off x="3734058" y="1756089"/>
          <a:ext cx="1636551" cy="1106106"/>
        </a:xfrm>
        <a:prstGeom prst="rect">
          <a:avLst/>
        </a:prstGeom>
        <a:solidFill>
          <a:schemeClr val="accent3">
            <a:tint val="40000"/>
            <a:alpha val="90000"/>
            <a:hueOff val="7820781"/>
            <a:satOff val="-213"/>
            <a:lumOff val="-339"/>
            <a:alphaOff val="0"/>
          </a:schemeClr>
        </a:solidFill>
        <a:ln w="26425" cap="flat" cmpd="sng" algn="ctr">
          <a:solidFill>
            <a:schemeClr val="accent3">
              <a:tint val="40000"/>
              <a:alpha val="90000"/>
              <a:hueOff val="7820781"/>
              <a:satOff val="-213"/>
              <a:lumOff val="-3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35560" bIns="4000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Garamond" panose="02020404030301010803" pitchFamily="18" charset="0"/>
            </a:rPr>
            <a:t>Organizational culture</a:t>
          </a:r>
          <a:endParaRPr lang="en-US" sz="1500" kern="1200" dirty="0">
            <a:latin typeface="Garamond" panose="02020404030301010803" pitchFamily="18" charset="0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00" kern="1200" dirty="0">
            <a:latin typeface="Garamond" panose="02020404030301010803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Garamond" panose="02020404030301010803" pitchFamily="18" charset="0"/>
            </a:rPr>
            <a:t>Local leadership</a:t>
          </a:r>
          <a:endParaRPr lang="en-US" sz="1500" kern="1200" dirty="0">
            <a:latin typeface="Garamond" panose="02020404030301010803" pitchFamily="18" charset="0"/>
          </a:endParaRPr>
        </a:p>
      </dsp:txBody>
      <dsp:txXfrm>
        <a:off x="3734058" y="1756089"/>
        <a:ext cx="1636551" cy="1106106"/>
      </dsp:txXfrm>
    </dsp:sp>
    <dsp:sp modelId="{0A052F78-4B2A-4D55-A182-255C2EF5D2C2}">
      <dsp:nvSpPr>
        <dsp:cNvPr id="0" name=""/>
        <dsp:cNvSpPr/>
      </dsp:nvSpPr>
      <dsp:spPr>
        <a:xfrm>
          <a:off x="5599727" y="1176404"/>
          <a:ext cx="1636551" cy="579684"/>
        </a:xfrm>
        <a:prstGeom prst="rect">
          <a:avLst/>
        </a:prstGeom>
        <a:solidFill>
          <a:schemeClr val="accent3">
            <a:hueOff val="11434421"/>
            <a:satOff val="2484"/>
            <a:lumOff val="-3530"/>
            <a:alphaOff val="0"/>
          </a:schemeClr>
        </a:solidFill>
        <a:ln w="26425" cap="flat" cmpd="sng" algn="ctr">
          <a:solidFill>
            <a:schemeClr val="accent3">
              <a:hueOff val="11434421"/>
              <a:satOff val="2484"/>
              <a:lumOff val="-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Garamond" panose="02020404030301010803" pitchFamily="18" charset="0"/>
            </a:rPr>
            <a:t>Individuals and Teams</a:t>
          </a:r>
          <a:endParaRPr lang="en-US" sz="1700" kern="1200" dirty="0">
            <a:latin typeface="Garamond" panose="02020404030301010803" pitchFamily="18" charset="0"/>
          </a:endParaRPr>
        </a:p>
      </dsp:txBody>
      <dsp:txXfrm>
        <a:off x="5599727" y="1176404"/>
        <a:ext cx="1636551" cy="579684"/>
      </dsp:txXfrm>
    </dsp:sp>
    <dsp:sp modelId="{CB28D22F-65EF-4218-A284-9682D07C9E4C}">
      <dsp:nvSpPr>
        <dsp:cNvPr id="0" name=""/>
        <dsp:cNvSpPr/>
      </dsp:nvSpPr>
      <dsp:spPr>
        <a:xfrm>
          <a:off x="5599727" y="1756089"/>
          <a:ext cx="1636551" cy="1106106"/>
        </a:xfrm>
        <a:prstGeom prst="rect">
          <a:avLst/>
        </a:prstGeom>
        <a:solidFill>
          <a:schemeClr val="accent3">
            <a:tint val="40000"/>
            <a:alpha val="90000"/>
            <a:hueOff val="11731170"/>
            <a:satOff val="-319"/>
            <a:lumOff val="-509"/>
            <a:alphaOff val="0"/>
          </a:schemeClr>
        </a:solidFill>
        <a:ln w="26425" cap="flat" cmpd="sng" algn="ctr">
          <a:solidFill>
            <a:schemeClr val="accent3">
              <a:tint val="40000"/>
              <a:alpha val="90000"/>
              <a:hueOff val="11731170"/>
              <a:satOff val="-319"/>
              <a:lumOff val="-5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Garamond" panose="02020404030301010803" pitchFamily="18" charset="0"/>
            </a:rPr>
            <a:t>Work roles &amp; relationships</a:t>
          </a:r>
          <a:endParaRPr lang="en-US" sz="1500" kern="1200" dirty="0">
            <a:latin typeface="Garamond" panose="02020404030301010803" pitchFamily="18" charset="0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00" kern="1200" dirty="0">
            <a:latin typeface="Garamond" panose="02020404030301010803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Garamond" panose="02020404030301010803" pitchFamily="18" charset="0"/>
            </a:rPr>
            <a:t>Physician autonomy</a:t>
          </a:r>
          <a:endParaRPr lang="en-US" sz="1500" kern="1200" dirty="0">
            <a:latin typeface="Garamond" panose="02020404030301010803" pitchFamily="18" charset="0"/>
          </a:endParaRPr>
        </a:p>
      </dsp:txBody>
      <dsp:txXfrm>
        <a:off x="5599727" y="1756089"/>
        <a:ext cx="1636551" cy="1106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9" y="7"/>
            <a:ext cx="2972421" cy="46513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45" y="7"/>
            <a:ext cx="2972421" cy="46513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05EAE148-B770-4977-95C2-B921E18F2311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9" y="8829675"/>
            <a:ext cx="2972421" cy="46513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45" y="8829675"/>
            <a:ext cx="2972421" cy="46513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A7F0D1FD-7C54-436E-B2FC-F3B10B73A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8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r">
              <a:defRPr sz="1300"/>
            </a:lvl1pPr>
          </a:lstStyle>
          <a:p>
            <a:fld id="{13E46788-6003-4E8B-8931-5BEC4583E3EF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2" tIns="46581" rIns="93162" bIns="465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3162" tIns="46581" rIns="93162" bIns="465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r">
              <a:defRPr sz="1300"/>
            </a:lvl1pPr>
          </a:lstStyle>
          <a:p>
            <a:fld id="{212DC3AE-A74A-4C3E-A600-783686744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64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813111"/>
            <a:ext cx="4572000" cy="3430624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2000" y="4572000"/>
            <a:ext cx="5333999" cy="395478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415791"/>
            <a:ext cx="5638800" cy="418338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70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29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5790"/>
            <a:ext cx="5486400" cy="4803139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56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26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8850" y="757237"/>
            <a:ext cx="4679950" cy="3509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9600" y="4495800"/>
            <a:ext cx="5486400" cy="420497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42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405" y="4415791"/>
            <a:ext cx="6477000" cy="418338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55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5789"/>
            <a:ext cx="5943600" cy="487899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74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20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2838" y="387350"/>
            <a:ext cx="3821112" cy="2867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3331210"/>
            <a:ext cx="6248400" cy="557784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177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0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698500"/>
            <a:ext cx="4859867" cy="364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71502" y="4720593"/>
            <a:ext cx="5524498" cy="38900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481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5791"/>
            <a:ext cx="5791200" cy="418338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i="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360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4350">
              <a:buFont typeface="Arial" panose="020B0604020202020204" pitchFamily="34" charset="0"/>
              <a:buNone/>
            </a:pPr>
            <a:endParaRPr lang="en-US" b="0" i="0" baseline="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770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666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02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261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0" y="460375"/>
            <a:ext cx="4872567" cy="3654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572000"/>
            <a:ext cx="5257800" cy="418990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789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5791"/>
            <a:ext cx="5486400" cy="4493259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743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9200" y="633413"/>
            <a:ext cx="4284663" cy="3213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2000" y="4267200"/>
            <a:ext cx="5330862" cy="4149064"/>
          </a:xfrm>
        </p:spPr>
        <p:txBody>
          <a:bodyPr/>
          <a:lstStyle/>
          <a:p>
            <a:pPr marL="171441" indent="-171441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794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10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90602" y="4572000"/>
            <a:ext cx="4952998" cy="4044949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73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29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44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08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5791"/>
            <a:ext cx="5486400" cy="4648199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2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79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Tuesday, May 30,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Power Point Template 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15AF6AF-54DC-DB46-9518-735DC586DE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May 30,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Power Point Template 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15AF6AF-54DC-DB46-9518-735DC586DE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Tuesday, May 30,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Power Point Template 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15AF6AF-54DC-DB46-9518-735DC586DE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80C134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Power Point Template 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C770-6983-9248-8334-88C60FF9F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SH_powerpoint_clr_tag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319219"/>
            <a:ext cx="1450223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32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Power Point Template 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C770-6983-9248-8334-88C60FF9F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Tuesday, May 30,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C770-6983-9248-8334-88C60FF9F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80C134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Tuesday, May 30,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Power Point Template 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15AF6AF-54DC-DB46-9518-735DC586DE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Tuesday, May 30,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Power Point Template 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15AF6AF-54DC-DB46-9518-735DC586DE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1B42A0-8A32-4653-B12B-DC2276156C28}" type="datetimeFigureOut">
              <a:rPr lang="en-US" smtClean="0"/>
              <a:pPr>
                <a:defRPr/>
              </a:pPr>
              <a:t>5/30/2017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75325-A254-4F78-A4D9-DCF48FA300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540DD6-873A-46A4-9A3F-40470C08066F}" type="datetimeFigureOut">
              <a:rPr lang="en-US" smtClean="0"/>
              <a:pPr>
                <a:defRPr/>
              </a:pPr>
              <a:t>5/30/2017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2F331-3ECE-4719-BC1A-52FD84693B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May 30,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Power Point Template 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C770-6983-9248-8334-88C60FF9F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Tuesday, May 30,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Power Point Template 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15AF6AF-54DC-DB46-9518-735DC586DE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Tuesday, May 30,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Power Point Template 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15AF6AF-54DC-DB46-9518-735DC586DE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May 30,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Power Point Template 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defTabSz="457200"/>
            <a:fld id="{D15AF6AF-54DC-DB46-9518-735DC586DE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63" r:id="rId12"/>
    <p:sldLayoutId id="2147483664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953000"/>
            <a:ext cx="8229600" cy="117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Author and Date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1F497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2800" b="1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://www.ncbi.nlm.nih.gov/pubmed/26939032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6200" y="8382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26056">
                    <a:lumMod val="50000"/>
                  </a:srgbClr>
                </a:solidFill>
                <a:latin typeface="Garamond" panose="02020404030301010803" pitchFamily="18" charset="0"/>
              </a:rPr>
              <a:t>Implementation and </a:t>
            </a:r>
            <a:r>
              <a:rPr lang="en-US" sz="3200" b="1" dirty="0" smtClean="0">
                <a:solidFill>
                  <a:srgbClr val="726056">
                    <a:lumMod val="50000"/>
                  </a:srgbClr>
                </a:solidFill>
                <a:latin typeface="Garamond" panose="02020404030301010803" pitchFamily="18" charset="0"/>
              </a:rPr>
              <a:t>Impact </a:t>
            </a:r>
            <a:r>
              <a:rPr lang="en-US" sz="3200" b="1" dirty="0">
                <a:solidFill>
                  <a:srgbClr val="726056">
                    <a:lumMod val="50000"/>
                  </a:srgbClr>
                </a:solidFill>
                <a:latin typeface="Garamond" panose="02020404030301010803" pitchFamily="18" charset="0"/>
              </a:rPr>
              <a:t>of </a:t>
            </a:r>
            <a:r>
              <a:rPr lang="en-US" sz="3200" b="1" dirty="0" smtClean="0">
                <a:solidFill>
                  <a:srgbClr val="726056">
                    <a:lumMod val="50000"/>
                  </a:srgbClr>
                </a:solidFill>
                <a:latin typeface="Garamond" panose="02020404030301010803" pitchFamily="18" charset="0"/>
              </a:rPr>
              <a:t>Lean </a:t>
            </a:r>
          </a:p>
          <a:p>
            <a:pPr algn="ctr"/>
            <a:r>
              <a:rPr lang="en-US" sz="3200" b="1" dirty="0" smtClean="0">
                <a:solidFill>
                  <a:srgbClr val="726056">
                    <a:lumMod val="50000"/>
                  </a:srgbClr>
                </a:solidFill>
                <a:latin typeface="Garamond" panose="02020404030301010803" pitchFamily="18" charset="0"/>
              </a:rPr>
              <a:t>Redesigns </a:t>
            </a:r>
            <a:r>
              <a:rPr lang="en-US" sz="3200" b="1" dirty="0">
                <a:solidFill>
                  <a:srgbClr val="726056">
                    <a:lumMod val="50000"/>
                  </a:srgbClr>
                </a:solidFill>
                <a:latin typeface="Garamond" panose="02020404030301010803" pitchFamily="18" charset="0"/>
              </a:rPr>
              <a:t>in Primary Care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3705761"/>
            <a:ext cx="830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292934"/>
                </a:solidFill>
                <a:latin typeface="Garamond" panose="02020404030301010803" pitchFamily="18" charset="0"/>
              </a:rPr>
              <a:t>Dorothy Hung</a:t>
            </a:r>
            <a:r>
              <a:rPr lang="en-US" sz="2000" dirty="0">
                <a:solidFill>
                  <a:srgbClr val="292934"/>
                </a:solidFill>
                <a:latin typeface="Garamond" panose="02020404030301010803" pitchFamily="18" charset="0"/>
              </a:rPr>
              <a:t>, </a:t>
            </a:r>
            <a:r>
              <a:rPr lang="en-US" sz="2000" dirty="0" smtClean="0">
                <a:solidFill>
                  <a:srgbClr val="292934"/>
                </a:solidFill>
                <a:latin typeface="Garamond" panose="02020404030301010803" pitchFamily="18" charset="0"/>
              </a:rPr>
              <a:t>Ph.D., M.A., M.P..H.</a:t>
            </a:r>
          </a:p>
          <a:p>
            <a:pPr algn="ctr"/>
            <a:r>
              <a:rPr lang="en-US" sz="2000" dirty="0" smtClean="0">
                <a:solidFill>
                  <a:srgbClr val="292934"/>
                </a:solidFill>
                <a:latin typeface="Garamond" panose="02020404030301010803" pitchFamily="18" charset="0"/>
              </a:rPr>
              <a:t>Palo </a:t>
            </a:r>
            <a:r>
              <a:rPr lang="en-US" sz="2000" dirty="0">
                <a:solidFill>
                  <a:srgbClr val="292934"/>
                </a:solidFill>
                <a:latin typeface="Garamond" panose="02020404030301010803" pitchFamily="18" charset="0"/>
              </a:rPr>
              <a:t>Alto Medical Foundation </a:t>
            </a:r>
            <a:r>
              <a:rPr lang="en-US" sz="2000" dirty="0" smtClean="0">
                <a:solidFill>
                  <a:srgbClr val="292934"/>
                </a:solidFill>
                <a:latin typeface="Garamond" panose="02020404030301010803" pitchFamily="18" charset="0"/>
              </a:rPr>
              <a:t>Research Institute</a:t>
            </a:r>
          </a:p>
          <a:p>
            <a:pPr algn="ctr"/>
            <a:r>
              <a:rPr lang="en-US" sz="2000" dirty="0" smtClean="0">
                <a:solidFill>
                  <a:srgbClr val="292934"/>
                </a:solidFill>
                <a:latin typeface="Garamond" panose="02020404030301010803" pitchFamily="18" charset="0"/>
              </a:rPr>
              <a:t>University of California at San Francisco</a:t>
            </a:r>
            <a:endParaRPr lang="en-US" sz="2000" dirty="0" smtClean="0">
              <a:solidFill>
                <a:srgbClr val="292934"/>
              </a:solidFill>
              <a:latin typeface="Garamond" panose="02020404030301010803" pitchFamily="18" charset="0"/>
            </a:endParaRPr>
          </a:p>
          <a:p>
            <a:pPr algn="ctr"/>
            <a:endParaRPr lang="en-US" sz="2000" dirty="0" smtClean="0">
              <a:solidFill>
                <a:srgbClr val="292934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023" y="21336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26056">
                    <a:lumMod val="50000"/>
                  </a:srgbClr>
                </a:solidFill>
                <a:latin typeface="Garamond" panose="02020404030301010803" pitchFamily="18" charset="0"/>
              </a:rPr>
              <a:t>June 6, 2017</a:t>
            </a:r>
          </a:p>
          <a:p>
            <a:pPr algn="ctr"/>
            <a:r>
              <a:rPr lang="en-US" sz="2000" b="1" dirty="0" smtClean="0">
                <a:solidFill>
                  <a:srgbClr val="726056">
                    <a:lumMod val="50000"/>
                  </a:srgbClr>
                </a:solidFill>
                <a:latin typeface="Garamond" panose="02020404030301010803" pitchFamily="18" charset="0"/>
              </a:rPr>
              <a:t>Lean </a:t>
            </a:r>
            <a:r>
              <a:rPr lang="en-US" sz="2000" b="1" dirty="0" smtClean="0">
                <a:solidFill>
                  <a:srgbClr val="726056">
                    <a:lumMod val="50000"/>
                  </a:srgbClr>
                </a:solidFill>
                <a:latin typeface="Garamond" panose="02020404030301010803" pitchFamily="18" charset="0"/>
              </a:rPr>
              <a:t>Healthcare Research </a:t>
            </a:r>
            <a:r>
              <a:rPr lang="en-US" sz="2000" b="1" dirty="0" smtClean="0">
                <a:solidFill>
                  <a:srgbClr val="726056">
                    <a:lumMod val="50000"/>
                  </a:srgbClr>
                </a:solidFill>
                <a:latin typeface="Garamond" panose="02020404030301010803" pitchFamily="18" charset="0"/>
              </a:rPr>
              <a:t>Symposium</a:t>
            </a:r>
          </a:p>
          <a:p>
            <a:pPr algn="ctr"/>
            <a:r>
              <a:rPr lang="en-US" sz="2000" b="1" dirty="0" smtClean="0">
                <a:solidFill>
                  <a:srgbClr val="726056">
                    <a:lumMod val="50000"/>
                  </a:srgbClr>
                </a:solidFill>
                <a:latin typeface="Garamond" panose="02020404030301010803" pitchFamily="18" charset="0"/>
              </a:rPr>
              <a:t>Lean Transformation in Health Care Summit</a:t>
            </a:r>
          </a:p>
          <a:p>
            <a:pPr algn="ctr"/>
            <a:endParaRPr lang="en-US" sz="2000" b="1" dirty="0" smtClean="0">
              <a:solidFill>
                <a:srgbClr val="726056">
                  <a:lumMod val="50000"/>
                </a:srgbClr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5401270"/>
            <a:ext cx="807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Garamond" panose="02020404030301010803" pitchFamily="18" charset="0"/>
              </a:rPr>
              <a:t>Funder: Agency </a:t>
            </a:r>
            <a:r>
              <a:rPr lang="en-US" sz="2000" dirty="0">
                <a:latin typeface="Garamond" panose="02020404030301010803" pitchFamily="18" charset="0"/>
              </a:rPr>
              <a:t>for Healthcare Research and Quality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Accelerating Change &amp; Transformation in Organizations and Networks (ACTION II)</a:t>
            </a:r>
          </a:p>
        </p:txBody>
      </p:sp>
    </p:spTree>
    <p:extLst>
      <p:ext uri="{BB962C8B-B14F-4D97-AF65-F5344CB8AC3E}">
        <p14:creationId xmlns:p14="http://schemas.microsoft.com/office/powerpoint/2010/main" val="411041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5948" y="741402"/>
            <a:ext cx="79549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 dirty="0" smtClean="0">
                <a:solidFill>
                  <a:srgbClr val="009900"/>
                </a:solidFill>
                <a:latin typeface="Garamond" panose="02020404030301010803" pitchFamily="18" charset="0"/>
              </a:rPr>
              <a:t>Process of Implementation</a:t>
            </a:r>
            <a:endParaRPr lang="en-US" sz="3000" b="1" dirty="0">
              <a:solidFill>
                <a:srgbClr val="009900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2378" y="1219200"/>
            <a:ext cx="5036638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2600" dirty="0" smtClean="0"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Garamond" panose="02020404030301010803" pitchFamily="18" charset="0"/>
              </a:rPr>
              <a:t>  </a:t>
            </a:r>
            <a:r>
              <a:rPr lang="en-US" sz="2500" u="sng" dirty="0" smtClean="0">
                <a:latin typeface="Garamond" panose="02020404030301010803" pitchFamily="18" charset="0"/>
              </a:rPr>
              <a:t>“Top-down” vs. “Bottom-up”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000" dirty="0" smtClean="0">
              <a:latin typeface="Garamond" panose="020204040303010108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500" dirty="0" smtClean="0">
              <a:latin typeface="Garamond" panose="02020404030301010803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dirty="0" smtClean="0">
                <a:latin typeface="Garamond" panose="02020404030301010803" pitchFamily="18" charset="0"/>
              </a:rPr>
              <a:t>Some characterized Lean as </a:t>
            </a:r>
            <a:r>
              <a:rPr lang="en-US" sz="2200" dirty="0">
                <a:latin typeface="Garamond" panose="02020404030301010803" pitchFamily="18" charset="0"/>
              </a:rPr>
              <a:t>a top-down effort led by “</a:t>
            </a:r>
            <a:r>
              <a:rPr lang="en-US" sz="2200" b="1" i="1" dirty="0">
                <a:latin typeface="Garamond" panose="02020404030301010803" pitchFamily="18" charset="0"/>
              </a:rPr>
              <a:t>higher </a:t>
            </a:r>
            <a:r>
              <a:rPr lang="en-US" sz="2200" b="1" i="1" dirty="0" smtClean="0">
                <a:latin typeface="Garamond" panose="02020404030301010803" pitchFamily="18" charset="0"/>
              </a:rPr>
              <a:t>ups</a:t>
            </a:r>
            <a:r>
              <a:rPr lang="en-US" sz="2200" i="1" dirty="0" smtClean="0">
                <a:latin typeface="Garamond" panose="02020404030301010803" pitchFamily="18" charset="0"/>
              </a:rPr>
              <a:t>” </a:t>
            </a:r>
          </a:p>
          <a:p>
            <a:pPr lvl="1">
              <a:spcBef>
                <a:spcPts val="0"/>
              </a:spcBef>
            </a:pPr>
            <a:endParaRPr lang="en-US" sz="500" dirty="0" smtClean="0">
              <a:latin typeface="Garamond" panose="02020404030301010803" pitchFamily="18" charset="0"/>
            </a:endParaRPr>
          </a:p>
          <a:p>
            <a:pPr marL="274320" lvl="1" indent="0">
              <a:spcBef>
                <a:spcPts val="0"/>
              </a:spcBef>
              <a:buNone/>
            </a:pPr>
            <a:r>
              <a:rPr lang="en-US" sz="2200" dirty="0">
                <a:latin typeface="Garamond" panose="02020404030301010803" pitchFamily="18" charset="0"/>
              </a:rPr>
              <a:t>   </a:t>
            </a:r>
            <a:r>
              <a:rPr lang="en-US" sz="2200" dirty="0" smtClean="0">
                <a:latin typeface="Garamond" panose="02020404030301010803" pitchFamily="18" charset="0"/>
              </a:rPr>
              <a:t>-  At </a:t>
            </a:r>
            <a:r>
              <a:rPr lang="en-US" sz="2200" dirty="0">
                <a:latin typeface="Garamond" panose="02020404030301010803" pitchFamily="18" charset="0"/>
              </a:rPr>
              <a:t>odds with Lean </a:t>
            </a:r>
            <a:r>
              <a:rPr lang="en-US" sz="2200" dirty="0" smtClean="0">
                <a:latin typeface="Garamond" panose="02020404030301010803" pitchFamily="18" charset="0"/>
              </a:rPr>
              <a:t>principle of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US" sz="2200" dirty="0">
                <a:latin typeface="Garamond" panose="02020404030301010803" pitchFamily="18" charset="0"/>
              </a:rPr>
              <a:t> </a:t>
            </a:r>
            <a:r>
              <a:rPr lang="en-US" sz="2200" dirty="0" smtClean="0">
                <a:latin typeface="Garamond" panose="02020404030301010803" pitchFamily="18" charset="0"/>
              </a:rPr>
              <a:t>     “</a:t>
            </a:r>
            <a:r>
              <a:rPr lang="en-US" sz="2200" dirty="0">
                <a:latin typeface="Garamond" panose="02020404030301010803" pitchFamily="18" charset="0"/>
              </a:rPr>
              <a:t>respect for people”</a:t>
            </a:r>
            <a:r>
              <a:rPr lang="en-US" sz="2200" b="1" dirty="0">
                <a:latin typeface="Garamond" panose="02020404030301010803" pitchFamily="18" charset="0"/>
              </a:rPr>
              <a:t> </a:t>
            </a:r>
            <a:r>
              <a:rPr lang="en-US" sz="2200" dirty="0">
                <a:latin typeface="Garamond" panose="02020404030301010803" pitchFamily="18" charset="0"/>
              </a:rPr>
              <a:t>doing </a:t>
            </a:r>
            <a:r>
              <a:rPr lang="en-US" sz="2200" dirty="0" smtClean="0">
                <a:latin typeface="Garamond" panose="02020404030301010803" pitchFamily="18" charset="0"/>
              </a:rPr>
              <a:t>the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US" sz="2200" dirty="0">
                <a:latin typeface="Garamond" panose="02020404030301010803" pitchFamily="18" charset="0"/>
              </a:rPr>
              <a:t> </a:t>
            </a:r>
            <a:r>
              <a:rPr lang="en-US" sz="2200" dirty="0" smtClean="0">
                <a:latin typeface="Garamond" panose="02020404030301010803" pitchFamily="18" charset="0"/>
              </a:rPr>
              <a:t>      </a:t>
            </a:r>
            <a:r>
              <a:rPr lang="en-US" sz="2200" dirty="0">
                <a:latin typeface="Garamond" panose="02020404030301010803" pitchFamily="18" charset="0"/>
              </a:rPr>
              <a:t>frontline work</a:t>
            </a:r>
          </a:p>
          <a:p>
            <a:pPr marL="274320" lvl="1" indent="0">
              <a:spcBef>
                <a:spcPts val="0"/>
              </a:spcBef>
              <a:buNone/>
            </a:pPr>
            <a:endParaRPr lang="en-US" dirty="0" smtClean="0">
              <a:latin typeface="Garamond" panose="02020404030301010803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dirty="0" smtClean="0">
                <a:latin typeface="Garamond" panose="02020404030301010803" pitchFamily="18" charset="0"/>
              </a:rPr>
              <a:t>Others described this as an “</a:t>
            </a:r>
            <a:r>
              <a:rPr lang="en-US" sz="2200" b="1" i="1" dirty="0" smtClean="0">
                <a:latin typeface="Garamond" panose="02020404030301010803" pitchFamily="18" charset="0"/>
              </a:rPr>
              <a:t>appropriate</a:t>
            </a:r>
            <a:r>
              <a:rPr lang="en-US" sz="2200" i="1" dirty="0" smtClean="0">
                <a:latin typeface="Garamond" panose="02020404030301010803" pitchFamily="18" charset="0"/>
              </a:rPr>
              <a:t> </a:t>
            </a:r>
            <a:r>
              <a:rPr lang="en-US" sz="2200" b="1" i="1" dirty="0" smtClean="0">
                <a:latin typeface="Garamond" panose="02020404030301010803" pitchFamily="18" charset="0"/>
              </a:rPr>
              <a:t>approach</a:t>
            </a:r>
            <a:r>
              <a:rPr lang="en-US" sz="2200" b="1" dirty="0" smtClean="0">
                <a:latin typeface="Garamond" panose="02020404030301010803" pitchFamily="18" charset="0"/>
              </a:rPr>
              <a:t>”</a:t>
            </a:r>
          </a:p>
          <a:p>
            <a:pPr marL="274320" lvl="1" indent="0">
              <a:spcBef>
                <a:spcPts val="0"/>
              </a:spcBef>
              <a:buNone/>
            </a:pPr>
            <a:endParaRPr lang="en-US" sz="500" dirty="0" smtClean="0">
              <a:latin typeface="Garamond" panose="02020404030301010803" pitchFamily="18" charset="0"/>
            </a:endParaRPr>
          </a:p>
          <a:p>
            <a:pPr marL="274320" lvl="1" indent="0">
              <a:spcBef>
                <a:spcPts val="0"/>
              </a:spcBef>
              <a:buNone/>
            </a:pPr>
            <a:r>
              <a:rPr lang="en-US" sz="2200" dirty="0">
                <a:latin typeface="Garamond" panose="02020404030301010803" pitchFamily="18" charset="0"/>
              </a:rPr>
              <a:t> </a:t>
            </a:r>
            <a:r>
              <a:rPr lang="en-US" sz="2200" dirty="0" smtClean="0">
                <a:latin typeface="Garamond" panose="02020404030301010803" pitchFamily="18" charset="0"/>
              </a:rPr>
              <a:t>  - System-wide, </a:t>
            </a:r>
            <a:r>
              <a:rPr lang="en-US" sz="2200" b="1" dirty="0" smtClean="0">
                <a:latin typeface="Garamond" panose="02020404030301010803" pitchFamily="18" charset="0"/>
              </a:rPr>
              <a:t>complex changes </a:t>
            </a:r>
            <a:r>
              <a:rPr lang="en-US" sz="2200" dirty="0" smtClean="0">
                <a:latin typeface="Garamond" panose="02020404030301010803" pitchFamily="18" charset="0"/>
              </a:rPr>
              <a:t>like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US" sz="2200" dirty="0">
                <a:latin typeface="Garamond" panose="02020404030301010803" pitchFamily="18" charset="0"/>
              </a:rPr>
              <a:t> </a:t>
            </a:r>
            <a:r>
              <a:rPr lang="en-US" sz="2200" dirty="0" smtClean="0">
                <a:latin typeface="Garamond" panose="02020404030301010803" pitchFamily="18" charset="0"/>
              </a:rPr>
              <a:t>    </a:t>
            </a:r>
            <a:r>
              <a:rPr lang="en-US" sz="2200" dirty="0">
                <a:latin typeface="Garamond" panose="02020404030301010803" pitchFamily="18" charset="0"/>
              </a:rPr>
              <a:t>Lean may </a:t>
            </a:r>
            <a:r>
              <a:rPr lang="en-US" sz="2200" dirty="0" smtClean="0">
                <a:latin typeface="Garamond" panose="02020404030301010803" pitchFamily="18" charset="0"/>
              </a:rPr>
              <a:t>necessitate this style</a:t>
            </a:r>
            <a:endParaRPr lang="en-US" sz="2200" dirty="0">
              <a:latin typeface="Garamond" panose="02020404030301010803" pitchFamily="18" charset="0"/>
            </a:endParaRPr>
          </a:p>
          <a:p>
            <a:pPr marL="274320" lvl="1" indent="0">
              <a:spcBef>
                <a:spcPts val="0"/>
              </a:spcBef>
              <a:buNone/>
            </a:pPr>
            <a:endParaRPr lang="en-US" sz="22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200" dirty="0" smtClean="0">
              <a:latin typeface="Calibri" panose="020F0502020204030204" pitchFamily="34" charset="0"/>
            </a:endParaRPr>
          </a:p>
          <a:p>
            <a:pPr marL="457200" indent="0">
              <a:buNone/>
            </a:pPr>
            <a:endParaRPr lang="en-US" sz="2100" i="1" dirty="0" smtClean="0">
              <a:latin typeface="Calibri" panose="020F0502020204030204" pitchFamily="34" charset="0"/>
            </a:endParaRPr>
          </a:p>
          <a:p>
            <a:pPr marL="457200" indent="0">
              <a:buNone/>
            </a:pPr>
            <a:endParaRPr lang="en-US" sz="2200" i="1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057400"/>
            <a:ext cx="3681439" cy="350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05400" y="1752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47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685800"/>
            <a:ext cx="79549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 dirty="0" smtClean="0">
                <a:solidFill>
                  <a:srgbClr val="009900"/>
                </a:solidFill>
                <a:latin typeface="Garamond" panose="02020404030301010803" pitchFamily="18" charset="0"/>
              </a:rPr>
              <a:t>Process of Implementation</a:t>
            </a:r>
            <a:endParaRPr lang="en-US" sz="3000" b="1" dirty="0">
              <a:solidFill>
                <a:srgbClr val="00990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524000"/>
            <a:ext cx="49530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Garamond" panose="02020404030301010803" pitchFamily="18" charset="0"/>
              </a:rPr>
              <a:t>  </a:t>
            </a:r>
            <a:r>
              <a:rPr lang="en-US" u="sng" dirty="0" smtClean="0">
                <a:latin typeface="Garamond" panose="02020404030301010803" pitchFamily="18" charset="0"/>
              </a:rPr>
              <a:t>Engaging frontline employees</a:t>
            </a:r>
            <a:r>
              <a:rPr lang="en-US" dirty="0" smtClean="0">
                <a:latin typeface="Garamond" panose="02020404030301010803" pitchFamily="18" charset="0"/>
              </a:rPr>
              <a:t> in developing Lean work designs is a critical aspect of “Process.”</a:t>
            </a:r>
          </a:p>
          <a:p>
            <a:pPr marL="0" indent="0">
              <a:buNone/>
            </a:pPr>
            <a:endParaRPr lang="en-US" sz="1200" dirty="0" smtClean="0">
              <a:latin typeface="Garamond" panose="02020404030301010803" pitchFamily="18" charset="0"/>
            </a:endParaRPr>
          </a:p>
          <a:p>
            <a:pPr marL="457200" indent="0">
              <a:buNone/>
            </a:pPr>
            <a:r>
              <a:rPr lang="en-US" sz="2100" i="1" dirty="0" smtClean="0">
                <a:latin typeface="Garamond" panose="02020404030301010803" pitchFamily="18" charset="0"/>
              </a:rPr>
              <a:t>“</a:t>
            </a:r>
            <a:r>
              <a:rPr lang="en-US" sz="2100" i="1" dirty="0">
                <a:latin typeface="Garamond" panose="02020404030301010803" pitchFamily="18" charset="0"/>
              </a:rPr>
              <a:t>[I think for Lean to be successful] </a:t>
            </a:r>
            <a:r>
              <a:rPr lang="en-US" sz="2100" i="1" dirty="0" smtClean="0">
                <a:latin typeface="Garamond" panose="02020404030301010803" pitchFamily="18" charset="0"/>
              </a:rPr>
              <a:t>…</a:t>
            </a:r>
            <a:r>
              <a:rPr lang="en-US" sz="2100" b="1" i="1" dirty="0" smtClean="0">
                <a:latin typeface="Garamond" panose="02020404030301010803" pitchFamily="18" charset="0"/>
              </a:rPr>
              <a:t>make </a:t>
            </a:r>
            <a:r>
              <a:rPr lang="en-US" sz="2100" b="1" i="1" dirty="0">
                <a:latin typeface="Garamond" panose="02020404030301010803" pitchFamily="18" charset="0"/>
              </a:rPr>
              <a:t>sure that the doctors and the staff continue to have a say in what happens</a:t>
            </a:r>
            <a:r>
              <a:rPr lang="en-US" sz="2100" i="1" dirty="0">
                <a:latin typeface="Garamond" panose="02020404030301010803" pitchFamily="18" charset="0"/>
              </a:rPr>
              <a:t>. That's always a big concern is </a:t>
            </a:r>
            <a:r>
              <a:rPr lang="en-US" sz="2100" i="1" dirty="0" smtClean="0">
                <a:latin typeface="Garamond" panose="02020404030301010803" pitchFamily="18" charset="0"/>
              </a:rPr>
              <a:t>that… people </a:t>
            </a:r>
            <a:r>
              <a:rPr lang="en-US" sz="2100" i="1" dirty="0">
                <a:latin typeface="Garamond" panose="02020404030301010803" pitchFamily="18" charset="0"/>
              </a:rPr>
              <a:t>are worried </a:t>
            </a:r>
            <a:r>
              <a:rPr lang="en-US" sz="2100" i="1" dirty="0" smtClean="0">
                <a:latin typeface="Garamond" panose="02020404030301010803" pitchFamily="18" charset="0"/>
              </a:rPr>
              <a:t>things </a:t>
            </a:r>
            <a:r>
              <a:rPr lang="en-US" sz="2100" i="1" dirty="0">
                <a:latin typeface="Garamond" panose="02020404030301010803" pitchFamily="18" charset="0"/>
              </a:rPr>
              <a:t>just </a:t>
            </a:r>
            <a:r>
              <a:rPr lang="en-US" sz="2100" i="1" dirty="0" smtClean="0">
                <a:latin typeface="Garamond" panose="02020404030301010803" pitchFamily="18" charset="0"/>
              </a:rPr>
              <a:t>happen </a:t>
            </a:r>
            <a:r>
              <a:rPr lang="en-US" sz="2100" i="1" dirty="0">
                <a:latin typeface="Garamond" panose="02020404030301010803" pitchFamily="18" charset="0"/>
              </a:rPr>
              <a:t>from above and we're losing control</a:t>
            </a:r>
            <a:r>
              <a:rPr lang="en-US" sz="2100" i="1" dirty="0" smtClean="0">
                <a:latin typeface="Garamond" panose="02020404030301010803" pitchFamily="18" charset="0"/>
              </a:rPr>
              <a:t>.” </a:t>
            </a:r>
            <a:r>
              <a:rPr lang="en-US" sz="2000" i="1" dirty="0">
                <a:latin typeface="Garamond" panose="02020404030301010803" pitchFamily="18" charset="0"/>
              </a:rPr>
              <a:t>–</a:t>
            </a:r>
            <a:r>
              <a:rPr lang="en-US" sz="2100" i="1" dirty="0" smtClean="0">
                <a:latin typeface="Garamond" panose="02020404030301010803" pitchFamily="18" charset="0"/>
              </a:rPr>
              <a:t> Internist</a:t>
            </a:r>
            <a:endParaRPr lang="en-US" sz="1200" i="1" dirty="0" smtClean="0">
              <a:latin typeface="Garamond" panose="02020404030301010803" pitchFamily="18" charset="0"/>
            </a:endParaRPr>
          </a:p>
          <a:p>
            <a:pPr marL="457200" indent="0">
              <a:buNone/>
            </a:pPr>
            <a:endParaRPr lang="en-US" sz="2000" i="1" dirty="0" smtClean="0">
              <a:latin typeface="Garamond" panose="02020404030301010803" pitchFamily="18" charset="0"/>
            </a:endParaRPr>
          </a:p>
          <a:p>
            <a:pPr marL="525780" indent="-342900"/>
            <a:r>
              <a:rPr lang="en-US" sz="2100" dirty="0" smtClean="0">
                <a:latin typeface="Garamond" panose="02020404030301010803" pitchFamily="18" charset="0"/>
              </a:rPr>
              <a:t>Leads to greater willingness to </a:t>
            </a:r>
            <a:r>
              <a:rPr lang="en-US" sz="2100" b="1" i="1" dirty="0" smtClean="0">
                <a:latin typeface="Garamond" panose="02020404030301010803" pitchFamily="18" charset="0"/>
              </a:rPr>
              <a:t>“try out”  </a:t>
            </a:r>
            <a:r>
              <a:rPr lang="en-US" sz="2100" dirty="0" smtClean="0">
                <a:latin typeface="Garamond" panose="02020404030301010803" pitchFamily="18" charset="0"/>
              </a:rPr>
              <a:t>Lean redesigns.                 </a:t>
            </a:r>
          </a:p>
          <a:p>
            <a:pPr marL="457200" indent="0">
              <a:buNone/>
            </a:pPr>
            <a:endParaRPr lang="en-US" sz="2100" i="1" dirty="0" smtClean="0">
              <a:latin typeface="Calibri" panose="020F0502020204030204" pitchFamily="34" charset="0"/>
            </a:endParaRPr>
          </a:p>
          <a:p>
            <a:pPr marL="457200" indent="0">
              <a:buNone/>
            </a:pPr>
            <a:endParaRPr lang="en-US" sz="2200" i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305699"/>
            <a:ext cx="3473436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802" y="4049230"/>
            <a:ext cx="2663832" cy="25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7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447800"/>
            <a:ext cx="3233990" cy="24288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609600"/>
            <a:ext cx="690984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8C3193"/>
                </a:solidFill>
                <a:latin typeface="Garamond" panose="02020404030301010803" pitchFamily="18" charset="0"/>
              </a:rPr>
              <a:t>Characteristics of Individuals and Teams</a:t>
            </a:r>
            <a:endParaRPr lang="en-US" sz="3000" b="1" dirty="0">
              <a:solidFill>
                <a:srgbClr val="8C3193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143000"/>
            <a:ext cx="5638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2600" dirty="0" smtClean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Garamond" panose="02020404030301010803" pitchFamily="18" charset="0"/>
              </a:rPr>
              <a:t>  Changing </a:t>
            </a:r>
            <a:r>
              <a:rPr lang="en-US" sz="2600" u="sng" dirty="0" smtClean="0">
                <a:latin typeface="Garamond" panose="02020404030301010803" pitchFamily="18" charset="0"/>
              </a:rPr>
              <a:t>w</a:t>
            </a:r>
            <a:r>
              <a:rPr lang="en-US" u="sng" dirty="0" smtClean="0">
                <a:latin typeface="Garamond" panose="02020404030301010803" pitchFamily="18" charset="0"/>
              </a:rPr>
              <a:t>ork roles and relationships </a:t>
            </a:r>
            <a:r>
              <a:rPr lang="en-US" dirty="0" smtClean="0">
                <a:latin typeface="Garamond" panose="02020404030301010803" pitchFamily="18" charset="0"/>
              </a:rPr>
              <a:t>between care team members influenced uptake of redesigns.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latin typeface="Garamond" panose="02020404030301010803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400" b="1" dirty="0" smtClean="0">
                <a:latin typeface="Garamond" panose="02020404030301010803" pitchFamily="18" charset="0"/>
              </a:rPr>
              <a:t>Req</a:t>
            </a:r>
            <a:r>
              <a:rPr lang="en-US" sz="2200" b="1" dirty="0" smtClean="0">
                <a:latin typeface="Garamond" panose="02020404030301010803" pitchFamily="18" charset="0"/>
              </a:rPr>
              <a:t>uired skillsets </a:t>
            </a:r>
            <a:r>
              <a:rPr lang="en-US" sz="2200" dirty="0" smtClean="0">
                <a:latin typeface="Garamond" panose="02020404030301010803" pitchFamily="18" charset="0"/>
              </a:rPr>
              <a:t>and</a:t>
            </a:r>
            <a:r>
              <a:rPr lang="en-US" sz="2200" b="1" dirty="0" smtClean="0">
                <a:latin typeface="Garamond" panose="02020404030301010803" pitchFamily="18" charset="0"/>
              </a:rPr>
              <a:t> work scope of medical assistants (MAs)</a:t>
            </a:r>
            <a:r>
              <a:rPr lang="en-US" sz="2200" dirty="0" smtClean="0">
                <a:latin typeface="Garamond" panose="02020404030301010803" pitchFamily="18" charset="0"/>
              </a:rPr>
              <a:t> as newly designated “Lean Flow Manager”</a:t>
            </a:r>
          </a:p>
          <a:p>
            <a:pPr marL="274320" lvl="1" indent="0">
              <a:spcBef>
                <a:spcPts val="0"/>
              </a:spcBef>
              <a:buNone/>
            </a:pPr>
            <a:endParaRPr lang="en-US" sz="1200" dirty="0" smtClean="0">
              <a:latin typeface="Garamond" panose="02020404030301010803" pitchFamily="18" charset="0"/>
            </a:endParaRPr>
          </a:p>
          <a:p>
            <a:pPr marL="274320" lvl="1" indent="0">
              <a:spcBef>
                <a:spcPts val="0"/>
              </a:spcBef>
              <a:buNone/>
            </a:pPr>
            <a:endParaRPr lang="en-US" dirty="0" smtClean="0">
              <a:latin typeface="Garamond" panose="02020404030301010803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b="1" dirty="0" smtClean="0">
                <a:latin typeface="Garamond" panose="02020404030301010803" pitchFamily="18" charset="0"/>
              </a:rPr>
              <a:t>Physician</a:t>
            </a:r>
            <a:r>
              <a:rPr lang="en-US" sz="2200" dirty="0" smtClean="0">
                <a:latin typeface="Garamond" panose="02020404030301010803" pitchFamily="18" charset="0"/>
              </a:rPr>
              <a:t> </a:t>
            </a:r>
            <a:r>
              <a:rPr lang="en-US" sz="2200" b="1" dirty="0" smtClean="0">
                <a:latin typeface="Garamond" panose="02020404030301010803" pitchFamily="18" charset="0"/>
              </a:rPr>
              <a:t>compliance</a:t>
            </a:r>
            <a:r>
              <a:rPr lang="en-US" sz="2200" dirty="0" smtClean="0">
                <a:latin typeface="Garamond" panose="02020404030301010803" pitchFamily="18" charset="0"/>
              </a:rPr>
              <a:t> </a:t>
            </a:r>
            <a:r>
              <a:rPr lang="en-US" sz="2200" dirty="0">
                <a:latin typeface="Garamond" panose="02020404030301010803" pitchFamily="18" charset="0"/>
              </a:rPr>
              <a:t>with </a:t>
            </a:r>
            <a:r>
              <a:rPr lang="en-US" sz="2200" dirty="0" smtClean="0">
                <a:latin typeface="Garamond" panose="02020404030301010803" pitchFamily="18" charset="0"/>
              </a:rPr>
              <a:t>redesigns affected team’s ability </a:t>
            </a:r>
            <a:r>
              <a:rPr lang="en-US" sz="2200" dirty="0">
                <a:latin typeface="Garamond" panose="02020404030301010803" pitchFamily="18" charset="0"/>
              </a:rPr>
              <a:t>to </a:t>
            </a:r>
            <a:r>
              <a:rPr lang="en-US" sz="2200" dirty="0" smtClean="0">
                <a:latin typeface="Garamond" panose="02020404030301010803" pitchFamily="18" charset="0"/>
              </a:rPr>
              <a:t>adopt the new workflows.</a:t>
            </a:r>
          </a:p>
          <a:p>
            <a:pPr lvl="1"/>
            <a:endParaRPr lang="en-US" sz="2400" dirty="0" smtClean="0">
              <a:latin typeface="Calibri" panose="020F0502020204030204" pitchFamily="34" charset="0"/>
            </a:endParaRPr>
          </a:p>
          <a:p>
            <a:pPr lvl="1" indent="0">
              <a:buNone/>
            </a:pPr>
            <a:endParaRPr lang="en-US" sz="1900" i="1" dirty="0" smtClean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582" y="4419600"/>
            <a:ext cx="279082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1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86200"/>
            <a:ext cx="3581400" cy="24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5730" y="589002"/>
            <a:ext cx="690984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8C3193"/>
                </a:solidFill>
                <a:latin typeface="Garamond" panose="02020404030301010803" pitchFamily="18" charset="0"/>
              </a:rPr>
              <a:t>Characteristics of Individuals and Teams</a:t>
            </a:r>
            <a:endParaRPr lang="en-US" sz="3000" b="1" dirty="0">
              <a:solidFill>
                <a:srgbClr val="8C3193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219200"/>
            <a:ext cx="75438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 panose="020F0502020204030204" pitchFamily="34" charset="0"/>
              </a:rPr>
              <a:t>  </a:t>
            </a:r>
            <a:r>
              <a:rPr lang="en-US" dirty="0" smtClean="0">
                <a:latin typeface="Garamond" panose="02020404030301010803" pitchFamily="18" charset="0"/>
              </a:rPr>
              <a:t>Physician </a:t>
            </a:r>
            <a:r>
              <a:rPr lang="en-US" u="sng" dirty="0" smtClean="0">
                <a:latin typeface="Garamond" panose="02020404030301010803" pitchFamily="18" charset="0"/>
              </a:rPr>
              <a:t>autonomy</a:t>
            </a:r>
            <a:r>
              <a:rPr lang="en-US" dirty="0" smtClean="0">
                <a:latin typeface="Garamond" panose="02020404030301010803" pitchFamily="18" charset="0"/>
              </a:rPr>
              <a:t> and </a:t>
            </a:r>
            <a:r>
              <a:rPr lang="en-US" u="sng" dirty="0" smtClean="0">
                <a:latin typeface="Garamond" panose="02020404030301010803" pitchFamily="18" charset="0"/>
              </a:rPr>
              <a:t>adherence</a:t>
            </a:r>
            <a:r>
              <a:rPr lang="en-US" dirty="0" smtClean="0">
                <a:latin typeface="Garamond" panose="02020404030301010803" pitchFamily="18" charset="0"/>
              </a:rPr>
              <a:t> to Lean redesigns: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u="sng" dirty="0" smtClean="0">
              <a:latin typeface="Garamond" panose="020204040303010108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500" dirty="0" smtClean="0">
              <a:latin typeface="Garamond" panose="02020404030301010803" pitchFamily="18" charset="0"/>
            </a:endParaRPr>
          </a:p>
          <a:p>
            <a:pPr marL="800100" lvl="1" indent="-342900">
              <a:spcBef>
                <a:spcPts val="0"/>
              </a:spcBef>
            </a:pPr>
            <a:r>
              <a:rPr lang="en-US" sz="2200" dirty="0" smtClean="0">
                <a:latin typeface="Garamond" panose="02020404030301010803" pitchFamily="18" charset="0"/>
              </a:rPr>
              <a:t>Those most resistant to Lean believed they were </a:t>
            </a:r>
            <a:r>
              <a:rPr lang="en-US" sz="2200" b="1" i="1" dirty="0" smtClean="0">
                <a:latin typeface="Garamond" panose="02020404030301010803" pitchFamily="18" charset="0"/>
              </a:rPr>
              <a:t>“already highly efficient.”</a:t>
            </a:r>
          </a:p>
          <a:p>
            <a:pPr indent="0">
              <a:spcBef>
                <a:spcPts val="0"/>
              </a:spcBef>
              <a:buNone/>
            </a:pPr>
            <a:endParaRPr lang="en-US" sz="2200" b="1" dirty="0" smtClean="0">
              <a:latin typeface="Garamond" panose="02020404030301010803" pitchFamily="18" charset="0"/>
            </a:endParaRPr>
          </a:p>
          <a:p>
            <a:pPr marL="800100" lvl="1" indent="-342900">
              <a:spcBef>
                <a:spcPts val="0"/>
              </a:spcBef>
            </a:pPr>
            <a:r>
              <a:rPr lang="en-US" sz="2200" dirty="0">
                <a:latin typeface="Garamond" panose="02020404030301010803" pitchFamily="18" charset="0"/>
              </a:rPr>
              <a:t>Some were concerned </a:t>
            </a:r>
            <a:r>
              <a:rPr lang="en-US" sz="2200" dirty="0" smtClean="0">
                <a:latin typeface="Garamond" panose="02020404030301010803" pitchFamily="18" charset="0"/>
              </a:rPr>
              <a:t>that Lean threatens their autonomy; others acknowledged they </a:t>
            </a:r>
            <a:r>
              <a:rPr lang="en-US" sz="2200" dirty="0">
                <a:latin typeface="Garamond" panose="02020404030301010803" pitchFamily="18" charset="0"/>
              </a:rPr>
              <a:t>still had </a:t>
            </a:r>
            <a:r>
              <a:rPr lang="en-US" sz="2200" b="1" i="1" dirty="0" smtClean="0">
                <a:latin typeface="Garamond" panose="02020404030301010803" pitchFamily="18" charset="0"/>
              </a:rPr>
              <a:t>“authority where </a:t>
            </a:r>
            <a:r>
              <a:rPr lang="en-US" sz="2200" b="1" i="1" dirty="0">
                <a:latin typeface="Garamond" panose="02020404030301010803" pitchFamily="18" charset="0"/>
              </a:rPr>
              <a:t>it </a:t>
            </a:r>
            <a:r>
              <a:rPr lang="en-US" sz="2200" b="1" i="1" dirty="0" smtClean="0">
                <a:latin typeface="Garamond" panose="02020404030301010803" pitchFamily="18" charset="0"/>
              </a:rPr>
              <a:t>matters”</a:t>
            </a:r>
            <a:r>
              <a:rPr lang="en-US" sz="2200" b="1" dirty="0" smtClean="0">
                <a:latin typeface="Garamond" panose="02020404030301010803" pitchFamily="18" charset="0"/>
              </a:rPr>
              <a:t> </a:t>
            </a:r>
            <a:r>
              <a:rPr lang="en-US" sz="2200" dirty="0" smtClean="0">
                <a:latin typeface="Garamond" panose="02020404030301010803" pitchFamily="18" charset="0"/>
              </a:rPr>
              <a:t>most—in exam room:</a:t>
            </a:r>
          </a:p>
          <a:p>
            <a:pPr indent="0">
              <a:spcBef>
                <a:spcPts val="0"/>
              </a:spcBef>
              <a:buNone/>
            </a:pPr>
            <a:endParaRPr lang="en-US" sz="1200" dirty="0" smtClean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" y="4385608"/>
            <a:ext cx="480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100" i="1" dirty="0" smtClean="0">
                <a:solidFill>
                  <a:srgbClr val="292934"/>
                </a:solidFill>
                <a:latin typeface="Garamond" panose="02020404030301010803" pitchFamily="18" charset="0"/>
              </a:rPr>
              <a:t>“I don't feel like my work has changed so much that I'm not </a:t>
            </a:r>
            <a:r>
              <a:rPr lang="en-US" sz="2100" b="1" i="1" dirty="0" smtClean="0">
                <a:solidFill>
                  <a:srgbClr val="292934"/>
                </a:solidFill>
                <a:latin typeface="Garamond" panose="02020404030301010803" pitchFamily="18" charset="0"/>
              </a:rPr>
              <a:t>in control. I still decide what I'm doing with my patients. </a:t>
            </a:r>
            <a:r>
              <a:rPr lang="en-US" sz="2100" i="1" dirty="0" smtClean="0">
                <a:solidFill>
                  <a:srgbClr val="292934"/>
                </a:solidFill>
                <a:latin typeface="Garamond" panose="02020404030301010803" pitchFamily="18" charset="0"/>
              </a:rPr>
              <a:t>It's just that Lean presents my patients to me in a nicer way so that I can do my work better.”  – Physician</a:t>
            </a:r>
            <a:endParaRPr lang="en-US" sz="2100" i="1" dirty="0">
              <a:solidFill>
                <a:srgbClr val="292934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1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609600"/>
            <a:ext cx="8839200" cy="685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FFF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Summary</a:t>
            </a:r>
            <a:endParaRPr lang="en-US" sz="30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86868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Garamond" panose="02020404030301010803" pitchFamily="18" charset="0"/>
              </a:rPr>
              <a:t>Similarities but also many differences between clinics in successful implementation of Lean redesigns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200" dirty="0" smtClean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Garamond" panose="02020404030301010803" pitchFamily="18" charset="0"/>
              </a:rPr>
              <a:t>External environment impacted acceptance of Lean </a:t>
            </a:r>
            <a:r>
              <a:rPr lang="en-US" sz="2400" i="1" dirty="0" smtClean="0">
                <a:latin typeface="Garamond" panose="02020404030301010803" pitchFamily="18" charset="0"/>
              </a:rPr>
              <a:t>in principle</a:t>
            </a:r>
            <a:endParaRPr lang="en-US" sz="2400" dirty="0" smtClean="0">
              <a:latin typeface="Garamond" panose="020204040303010108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aramond" panose="02020404030301010803" pitchFamily="18" charset="0"/>
              </a:rPr>
              <a:t>Market pressures, Patient demand in primary care</a:t>
            </a:r>
          </a:p>
          <a:p>
            <a:endParaRPr lang="en-US" sz="2200" dirty="0" smtClean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Garamond" panose="02020404030301010803" pitchFamily="18" charset="0"/>
              </a:rPr>
              <a:t>Local factors </a:t>
            </a:r>
            <a:r>
              <a:rPr lang="en-US" sz="2400" dirty="0">
                <a:latin typeface="Garamond" panose="02020404030301010803" pitchFamily="18" charset="0"/>
              </a:rPr>
              <a:t>played critical roles in </a:t>
            </a:r>
            <a:r>
              <a:rPr lang="en-US" sz="2400" dirty="0" smtClean="0">
                <a:latin typeface="Garamond" panose="02020404030301010803" pitchFamily="18" charset="0"/>
              </a:rPr>
              <a:t>adoption </a:t>
            </a:r>
            <a:r>
              <a:rPr lang="en-US" sz="2400" dirty="0">
                <a:latin typeface="Garamond" panose="02020404030301010803" pitchFamily="18" charset="0"/>
              </a:rPr>
              <a:t>of Lean </a:t>
            </a:r>
            <a:r>
              <a:rPr lang="en-US" sz="2400" i="1" dirty="0">
                <a:latin typeface="Garamond" panose="02020404030301010803" pitchFamily="18" charset="0"/>
              </a:rPr>
              <a:t>in </a:t>
            </a:r>
            <a:r>
              <a:rPr lang="en-US" sz="2400" i="1" dirty="0" smtClean="0">
                <a:latin typeface="Garamond" panose="02020404030301010803" pitchFamily="18" charset="0"/>
              </a:rPr>
              <a:t>practice</a:t>
            </a:r>
            <a:r>
              <a:rPr lang="en-US" sz="2400" dirty="0" smtClean="0">
                <a:latin typeface="Garamond" panose="02020404030301010803" pitchFamily="18" charset="0"/>
              </a:rPr>
              <a:t> </a:t>
            </a:r>
            <a:endParaRPr lang="en-US" sz="2400" dirty="0">
              <a:latin typeface="Garamond" panose="02020404030301010803" pitchFamily="18" charset="0"/>
            </a:endParaRPr>
          </a:p>
          <a:p>
            <a:endParaRPr lang="en-US" sz="2400" dirty="0" smtClean="0">
              <a:latin typeface="Garamond" panose="02020404030301010803" pitchFamily="18" charset="0"/>
            </a:endParaRPr>
          </a:p>
          <a:p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smtClean="0">
                <a:latin typeface="Garamond" panose="02020404030301010803" pitchFamily="18" charset="0"/>
              </a:rPr>
              <a:t>  </a:t>
            </a:r>
            <a:endParaRPr lang="en-US" sz="2200" dirty="0">
              <a:latin typeface="Garamond" panose="02020404030301010803" pitchFamily="18" charset="0"/>
            </a:endParaRPr>
          </a:p>
          <a:p>
            <a:endParaRPr lang="en-US" sz="2200" i="1" dirty="0" smtClean="0">
              <a:latin typeface="Garamond" panose="02020404030301010803" pitchFamily="18" charset="0"/>
            </a:endParaRPr>
          </a:p>
          <a:p>
            <a:endParaRPr lang="en-US" sz="2200" i="1" dirty="0">
              <a:latin typeface="Garamond" panose="02020404030301010803" pitchFamily="18" charset="0"/>
            </a:endParaRPr>
          </a:p>
          <a:p>
            <a:endParaRPr lang="en-US" sz="2200" i="1" dirty="0" smtClean="0">
              <a:latin typeface="Garamond" panose="02020404030301010803" pitchFamily="18" charset="0"/>
            </a:endParaRPr>
          </a:p>
          <a:p>
            <a:endParaRPr lang="en-US" sz="2600" i="1" dirty="0">
              <a:latin typeface="Garamond" panose="02020404030301010803" pitchFamily="18" charset="0"/>
            </a:endParaRPr>
          </a:p>
          <a:p>
            <a:r>
              <a:rPr lang="en-US" dirty="0" smtClean="0">
                <a:latin typeface="Garamond" panose="02020404030301010803" pitchFamily="18" charset="0"/>
              </a:rPr>
              <a:t>Hung DY, </a:t>
            </a:r>
            <a:r>
              <a:rPr lang="en-US" dirty="0">
                <a:latin typeface="Garamond" panose="02020404030301010803" pitchFamily="18" charset="0"/>
              </a:rPr>
              <a:t>Gray CP, Martinez MC, </a:t>
            </a:r>
            <a:r>
              <a:rPr lang="en-US" dirty="0" err="1">
                <a:latin typeface="Garamond" panose="02020404030301010803" pitchFamily="18" charset="0"/>
              </a:rPr>
              <a:t>Schmittdiel</a:t>
            </a:r>
            <a:r>
              <a:rPr lang="en-US" dirty="0">
                <a:latin typeface="Garamond" panose="02020404030301010803" pitchFamily="18" charset="0"/>
              </a:rPr>
              <a:t> J, Harrison MI. </a:t>
            </a:r>
            <a:r>
              <a:rPr lang="en-US" dirty="0">
                <a:latin typeface="Garamond" panose="02020404030301010803" pitchFamily="18" charset="0"/>
                <a:hlinkClick r:id="rId3"/>
              </a:rPr>
              <a:t>Acceptance of Lean Redesigns in Primary Care: A Contextual Analysis.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i="1" dirty="0">
                <a:latin typeface="Garamond" panose="02020404030301010803" pitchFamily="18" charset="0"/>
              </a:rPr>
              <a:t>Health Care Management Review</a:t>
            </a:r>
            <a:r>
              <a:rPr lang="en-US" dirty="0">
                <a:latin typeface="Garamond" panose="02020404030301010803" pitchFamily="18" charset="0"/>
              </a:rPr>
              <a:t>. 2016 Mar 2. [</a:t>
            </a:r>
            <a:r>
              <a:rPr lang="en-US" dirty="0" err="1">
                <a:latin typeface="Garamond" panose="02020404030301010803" pitchFamily="18" charset="0"/>
              </a:rPr>
              <a:t>Epub</a:t>
            </a:r>
            <a:r>
              <a:rPr lang="en-US" dirty="0">
                <a:latin typeface="Garamond" panose="02020404030301010803" pitchFamily="18" charset="0"/>
              </a:rPr>
              <a:t> ahead of print]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80671448"/>
              </p:ext>
            </p:extLst>
          </p:nvPr>
        </p:nvGraphicFramePr>
        <p:xfrm>
          <a:off x="1143000" y="2743200"/>
          <a:ext cx="72390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4729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10588"/>
          <a:stretch/>
        </p:blipFill>
        <p:spPr>
          <a:xfrm>
            <a:off x="4419600" y="3886200"/>
            <a:ext cx="4518212" cy="1600200"/>
          </a:xfrm>
          <a:prstGeom prst="rect">
            <a:avLst/>
          </a:prstGeom>
        </p:spPr>
      </p:pic>
      <p:sp>
        <p:nvSpPr>
          <p:cNvPr id="6" name="Content Placeholder 6"/>
          <p:cNvSpPr txBox="1">
            <a:spLocks/>
          </p:cNvSpPr>
          <p:nvPr/>
        </p:nvSpPr>
        <p:spPr>
          <a:xfrm>
            <a:off x="573689" y="1676400"/>
            <a:ext cx="8562815" cy="5036124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Garamond" panose="02020404030301010803" pitchFamily="18" charset="0"/>
              </a:rPr>
              <a:t>Longitudinal analysis of a range of performance metrics typically used for operational purposes</a:t>
            </a:r>
          </a:p>
          <a:p>
            <a:pPr marL="0" indent="0">
              <a:buNone/>
            </a:pPr>
            <a:endParaRPr lang="en-US" sz="2000" dirty="0" smtClean="0">
              <a:latin typeface="Garamond" panose="02020404030301010803" pitchFamily="18" charset="0"/>
            </a:endParaRPr>
          </a:p>
          <a:p>
            <a:r>
              <a:rPr lang="en-US" dirty="0" smtClean="0">
                <a:latin typeface="Garamond" panose="02020404030301010803" pitchFamily="18" charset="0"/>
              </a:rPr>
              <a:t>Performance areas examined:</a:t>
            </a:r>
          </a:p>
          <a:p>
            <a:endParaRPr lang="en-US" sz="700" dirty="0" smtClean="0">
              <a:latin typeface="Garamond" panose="02020404030301010803" pitchFamily="18" charset="0"/>
            </a:endParaRPr>
          </a:p>
          <a:p>
            <a:pPr lvl="1">
              <a:buFontTx/>
              <a:buChar char="-"/>
            </a:pPr>
            <a:r>
              <a:rPr lang="en-US" sz="2200" dirty="0" smtClean="0">
                <a:latin typeface="Garamond" panose="02020404030301010803" pitchFamily="18" charset="0"/>
              </a:rPr>
              <a:t>Workflow Efficiency (“Flow” metrics)</a:t>
            </a:r>
          </a:p>
          <a:p>
            <a:pPr lvl="1">
              <a:buFontTx/>
              <a:buChar char="-"/>
            </a:pPr>
            <a:r>
              <a:rPr lang="en-US" sz="2200" dirty="0" smtClean="0">
                <a:latin typeface="Garamond" panose="02020404030301010803" pitchFamily="18" charset="0"/>
              </a:rPr>
              <a:t>Physician Productivity</a:t>
            </a:r>
          </a:p>
          <a:p>
            <a:pPr lvl="1">
              <a:buFontTx/>
              <a:buChar char="-"/>
            </a:pPr>
            <a:r>
              <a:rPr lang="en-US" sz="2200" dirty="0" smtClean="0">
                <a:latin typeface="Garamond" panose="02020404030301010803" pitchFamily="18" charset="0"/>
              </a:rPr>
              <a:t>Operating Expenses</a:t>
            </a:r>
          </a:p>
          <a:p>
            <a:pPr lvl="1">
              <a:buFontTx/>
              <a:buChar char="-"/>
            </a:pPr>
            <a:r>
              <a:rPr lang="en-US" sz="2200" dirty="0" smtClean="0">
                <a:latin typeface="Garamond" panose="02020404030301010803" pitchFamily="18" charset="0"/>
              </a:rPr>
              <a:t>Clinical Quality</a:t>
            </a:r>
          </a:p>
          <a:p>
            <a:pPr lvl="1">
              <a:buFontTx/>
              <a:buChar char="-"/>
            </a:pPr>
            <a:r>
              <a:rPr lang="en-US" sz="2200" dirty="0" smtClean="0">
                <a:latin typeface="Garamond" panose="02020404030301010803" pitchFamily="18" charset="0"/>
              </a:rPr>
              <a:t>Patient Satisfaction</a:t>
            </a:r>
          </a:p>
          <a:p>
            <a:pPr lvl="1">
              <a:buFontTx/>
              <a:buChar char="-"/>
            </a:pPr>
            <a:r>
              <a:rPr lang="en-US" sz="2200" dirty="0" smtClean="0">
                <a:latin typeface="Garamond" panose="02020404030301010803" pitchFamily="18" charset="0"/>
              </a:rPr>
              <a:t>Physician and Staff Satisfaction</a:t>
            </a:r>
            <a:endParaRPr lang="en-US" sz="2200" dirty="0">
              <a:latin typeface="Garamond" panose="020204040303010108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FFF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Impact of Lean on System Performance</a:t>
            </a:r>
            <a:endParaRPr lang="en-US" sz="30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14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685800"/>
            <a:ext cx="8229600" cy="8382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FFF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Methods</a:t>
            </a:r>
            <a:endParaRPr lang="en-US" sz="30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1600200"/>
            <a:ext cx="8382000" cy="4724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aramond" panose="02020404030301010803" pitchFamily="18" charset="0"/>
              </a:rPr>
              <a:t>Data sourced from dashboards, </a:t>
            </a:r>
            <a:r>
              <a:rPr lang="en-US" dirty="0" smtClean="0">
                <a:latin typeface="Garamond" panose="02020404030301010803" pitchFamily="18" charset="0"/>
              </a:rPr>
              <a:t>billing, </a:t>
            </a:r>
            <a:r>
              <a:rPr lang="en-US" dirty="0">
                <a:latin typeface="Garamond" panose="02020404030301010803" pitchFamily="18" charset="0"/>
              </a:rPr>
              <a:t>quality </a:t>
            </a:r>
            <a:r>
              <a:rPr lang="en-US" dirty="0" smtClean="0">
                <a:latin typeface="Garamond" panose="02020404030301010803" pitchFamily="18" charset="0"/>
              </a:rPr>
              <a:t>reports, Experience of Work, </a:t>
            </a:r>
            <a:r>
              <a:rPr lang="en-US" dirty="0">
                <a:latin typeface="Garamond" panose="02020404030301010803" pitchFamily="18" charset="0"/>
              </a:rPr>
              <a:t>AMGA, and </a:t>
            </a:r>
            <a:r>
              <a:rPr lang="en-US" dirty="0" smtClean="0">
                <a:latin typeface="Garamond" panose="02020404030301010803" pitchFamily="18" charset="0"/>
              </a:rPr>
              <a:t>Press-</a:t>
            </a:r>
            <a:r>
              <a:rPr lang="en-US" dirty="0" err="1" smtClean="0">
                <a:latin typeface="Garamond" panose="02020404030301010803" pitchFamily="18" charset="0"/>
              </a:rPr>
              <a:t>Ganey</a:t>
            </a:r>
            <a:r>
              <a:rPr lang="en-US" dirty="0" smtClean="0">
                <a:latin typeface="Garamond" panose="02020404030301010803" pitchFamily="18" charset="0"/>
              </a:rPr>
              <a:t> surveys</a:t>
            </a:r>
          </a:p>
          <a:p>
            <a:pPr marL="0" indent="0">
              <a:buNone/>
            </a:pPr>
            <a:endParaRPr lang="en-US" sz="1500" dirty="0">
              <a:latin typeface="Garamond" panose="02020404030301010803" pitchFamily="18" charset="0"/>
            </a:endParaRPr>
          </a:p>
          <a:p>
            <a:r>
              <a:rPr lang="en-US" dirty="0" smtClean="0">
                <a:latin typeface="Garamond" panose="02020404030301010803" pitchFamily="18" charset="0"/>
              </a:rPr>
              <a:t>Generalized </a:t>
            </a:r>
            <a:r>
              <a:rPr lang="en-US" dirty="0">
                <a:latin typeface="Garamond" panose="02020404030301010803" pitchFamily="18" charset="0"/>
              </a:rPr>
              <a:t>linear mixed </a:t>
            </a:r>
            <a:r>
              <a:rPr lang="en-US" dirty="0" smtClean="0">
                <a:latin typeface="Garamond" panose="02020404030301010803" pitchFamily="18" charset="0"/>
              </a:rPr>
              <a:t>models, MD-month unit </a:t>
            </a:r>
            <a:r>
              <a:rPr lang="en-US" dirty="0">
                <a:latin typeface="Garamond" panose="02020404030301010803" pitchFamily="18" charset="0"/>
              </a:rPr>
              <a:t>of </a:t>
            </a:r>
            <a:r>
              <a:rPr lang="en-US" dirty="0" smtClean="0">
                <a:latin typeface="Garamond" panose="02020404030301010803" pitchFamily="18" charset="0"/>
              </a:rPr>
              <a:t>observation (N=328 MDs employed consecutively from 2011-2014)</a:t>
            </a:r>
          </a:p>
          <a:p>
            <a:pPr marL="0" indent="0">
              <a:buNone/>
            </a:pPr>
            <a:endParaRPr lang="en-US" sz="1500" dirty="0" smtClean="0">
              <a:latin typeface="Garamond" panose="02020404030301010803" pitchFamily="18" charset="0"/>
            </a:endParaRPr>
          </a:p>
          <a:p>
            <a:r>
              <a:rPr lang="en-US" dirty="0" smtClean="0">
                <a:latin typeface="Garamond" panose="02020404030301010803" pitchFamily="18" charset="0"/>
              </a:rPr>
              <a:t>Estimated overall impacts over time using interrupted time series analysis and non-randomized </a:t>
            </a:r>
            <a:r>
              <a:rPr lang="en-US" dirty="0">
                <a:latin typeface="Garamond" panose="02020404030301010803" pitchFamily="18" charset="0"/>
              </a:rPr>
              <a:t>stepped wedge </a:t>
            </a:r>
            <a:r>
              <a:rPr lang="en-US" dirty="0" smtClean="0">
                <a:latin typeface="Garamond" panose="02020404030301010803" pitchFamily="18" charset="0"/>
              </a:rPr>
              <a:t>design</a:t>
            </a:r>
          </a:p>
          <a:p>
            <a:endParaRPr lang="en-US" sz="1500" dirty="0">
              <a:latin typeface="Garamond" panose="02020404030301010803" pitchFamily="18" charset="0"/>
            </a:endParaRPr>
          </a:p>
          <a:p>
            <a:r>
              <a:rPr lang="en-US" dirty="0" smtClean="0">
                <a:latin typeface="Garamond" panose="02020404030301010803" pitchFamily="18" charset="0"/>
              </a:rPr>
              <a:t>Phased implementation of Lean across the system:</a:t>
            </a:r>
          </a:p>
          <a:p>
            <a:endParaRPr lang="en-US" sz="700" dirty="0" smtClean="0">
              <a:latin typeface="Garamond" panose="02020404030301010803" pitchFamily="18" charset="0"/>
            </a:endParaRPr>
          </a:p>
          <a:p>
            <a:pPr marL="400050" lvl="1" indent="0">
              <a:buNone/>
            </a:pPr>
            <a:r>
              <a:rPr lang="en-US" b="1" i="1" dirty="0" smtClean="0">
                <a:latin typeface="Garamond" panose="02020404030301010803" pitchFamily="18" charset="0"/>
              </a:rPr>
              <a:t>Projected</a:t>
            </a:r>
            <a:r>
              <a:rPr lang="en-US" dirty="0" smtClean="0">
                <a:latin typeface="Garamond" panose="02020404030301010803" pitchFamily="18" charset="0"/>
              </a:rPr>
              <a:t> metrics (“counterfactual” in the absence of Lean) vs. </a:t>
            </a:r>
            <a:r>
              <a:rPr lang="en-US" b="1" i="1" dirty="0" smtClean="0">
                <a:latin typeface="Garamond" panose="02020404030301010803" pitchFamily="18" charset="0"/>
              </a:rPr>
              <a:t>Observed</a:t>
            </a:r>
            <a:r>
              <a:rPr lang="en-US" dirty="0" smtClean="0">
                <a:latin typeface="Garamond" panose="02020404030301010803" pitchFamily="18" charset="0"/>
              </a:rPr>
              <a:t> after Lean redesigns were implemented in all clinics across the system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66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Phased Implementation of Lean Redesigns</a:t>
            </a:r>
            <a:endParaRPr lang="en-US" sz="28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87" y="1066800"/>
            <a:ext cx="6086475" cy="4786023"/>
          </a:xfrm>
          <a:prstGeom prst="rect">
            <a:avLst/>
          </a:prstGeom>
        </p:spPr>
      </p:pic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609600" y="5713414"/>
            <a:ext cx="7029450" cy="1525588"/>
            <a:chOff x="384" y="3599"/>
            <a:chExt cx="4428" cy="961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4" y="3600"/>
              <a:ext cx="4428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433" y="3599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433" y="3723"/>
              <a:ext cx="37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Note: All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765" y="3723"/>
              <a:ext cx="239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listed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959" y="3723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979" y="3723"/>
              <a:ext cx="9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026" y="3723"/>
              <a:ext cx="24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linics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1224" y="3723"/>
              <a:ext cx="7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1251" y="3723"/>
              <a:ext cx="30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except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1509" y="3723"/>
              <a:ext cx="91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1554" y="3723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1575" y="3723"/>
              <a:ext cx="245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and 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1773" y="3723"/>
              <a:ext cx="7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1800" y="3723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1820" y="3723"/>
              <a:ext cx="595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have additional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2371" y="3723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2391" y="3723"/>
              <a:ext cx="349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satellite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2695" y="3723"/>
              <a:ext cx="24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clinic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2897" y="3723"/>
              <a:ext cx="17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site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3024" y="3723"/>
              <a:ext cx="91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 that were included for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3897" y="3723"/>
              <a:ext cx="325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analysis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4176" y="3723"/>
              <a:ext cx="6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4198" y="3723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390" y="3927"/>
              <a:ext cx="259" cy="10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433" y="3927"/>
              <a:ext cx="173" cy="10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433" y="3926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692" y="3936"/>
              <a:ext cx="135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790" y="3936"/>
              <a:ext cx="60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812" y="3936"/>
              <a:ext cx="57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Intervention period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1158" y="3936"/>
              <a:ext cx="54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390" y="4035"/>
              <a:ext cx="259" cy="106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433" y="4035"/>
              <a:ext cx="173" cy="106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433" y="4033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692" y="4044"/>
              <a:ext cx="276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Training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928" y="4044"/>
              <a:ext cx="540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/Implementation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1429" y="4044"/>
              <a:ext cx="54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0"/>
            <p:cNvSpPr>
              <a:spLocks noChangeArrowheads="1"/>
            </p:cNvSpPr>
            <p:nvPr/>
          </p:nvSpPr>
          <p:spPr bwMode="auto">
            <a:xfrm>
              <a:off x="1445" y="404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1"/>
            <p:cNvSpPr>
              <a:spLocks noChangeArrowheads="1"/>
            </p:cNvSpPr>
            <p:nvPr/>
          </p:nvSpPr>
          <p:spPr bwMode="auto">
            <a:xfrm>
              <a:off x="1637" y="4044"/>
              <a:ext cx="54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2"/>
            <p:cNvSpPr>
              <a:spLocks noChangeArrowheads="1"/>
            </p:cNvSpPr>
            <p:nvPr/>
          </p:nvSpPr>
          <p:spPr bwMode="auto">
            <a:xfrm>
              <a:off x="390" y="4141"/>
              <a:ext cx="259" cy="108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433" y="4141"/>
              <a:ext cx="173" cy="108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4"/>
            <p:cNvSpPr>
              <a:spLocks noChangeArrowheads="1"/>
            </p:cNvSpPr>
            <p:nvPr/>
          </p:nvSpPr>
          <p:spPr bwMode="auto">
            <a:xfrm>
              <a:off x="433" y="4140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5"/>
            <p:cNvSpPr>
              <a:spLocks noChangeArrowheads="1"/>
            </p:cNvSpPr>
            <p:nvPr/>
          </p:nvSpPr>
          <p:spPr bwMode="auto">
            <a:xfrm>
              <a:off x="692" y="4151"/>
              <a:ext cx="164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Post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6"/>
            <p:cNvSpPr>
              <a:spLocks noChangeArrowheads="1"/>
            </p:cNvSpPr>
            <p:nvPr/>
          </p:nvSpPr>
          <p:spPr bwMode="auto">
            <a:xfrm>
              <a:off x="820" y="4151"/>
              <a:ext cx="60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7"/>
            <p:cNvSpPr>
              <a:spLocks noChangeArrowheads="1"/>
            </p:cNvSpPr>
            <p:nvPr/>
          </p:nvSpPr>
          <p:spPr bwMode="auto">
            <a:xfrm>
              <a:off x="842" y="4151"/>
              <a:ext cx="57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Intervention period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48"/>
            <p:cNvSpPr>
              <a:spLocks noChangeArrowheads="1"/>
            </p:cNvSpPr>
            <p:nvPr/>
          </p:nvSpPr>
          <p:spPr bwMode="auto">
            <a:xfrm>
              <a:off x="980" y="4151"/>
              <a:ext cx="54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0"/>
            <p:cNvSpPr>
              <a:spLocks noChangeArrowheads="1"/>
            </p:cNvSpPr>
            <p:nvPr/>
          </p:nvSpPr>
          <p:spPr bwMode="auto">
            <a:xfrm>
              <a:off x="1188" y="4151"/>
              <a:ext cx="54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1"/>
            <p:cNvSpPr>
              <a:spLocks noChangeArrowheads="1"/>
            </p:cNvSpPr>
            <p:nvPr/>
          </p:nvSpPr>
          <p:spPr bwMode="auto">
            <a:xfrm>
              <a:off x="433" y="4247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2"/>
            <p:cNvSpPr>
              <a:spLocks noChangeArrowheads="1"/>
            </p:cNvSpPr>
            <p:nvPr/>
          </p:nvSpPr>
          <p:spPr bwMode="auto">
            <a:xfrm>
              <a:off x="692" y="4247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3"/>
            <p:cNvSpPr>
              <a:spLocks noChangeArrowheads="1"/>
            </p:cNvSpPr>
            <p:nvPr/>
          </p:nvSpPr>
          <p:spPr bwMode="auto">
            <a:xfrm>
              <a:off x="433" y="4356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33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503110" y="381000"/>
            <a:ext cx="8229600" cy="3631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Example: Office Visit Charts Closed &lt; 2 hours</a:t>
            </a:r>
            <a:endParaRPr lang="en-US" sz="26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2" y="868680"/>
            <a:ext cx="8046720" cy="30175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2" y="3838409"/>
            <a:ext cx="8067557" cy="302301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412335" y="897523"/>
            <a:ext cx="385900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Pilot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13116" y="897523"/>
            <a:ext cx="369012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Beta 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46606" y="897522"/>
            <a:ext cx="369012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Beta 2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80097" y="897523"/>
            <a:ext cx="369012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Beta 3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75227" y="3867184"/>
            <a:ext cx="412292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</a:t>
            </a:r>
            <a:r>
              <a:rPr kumimoji="0" lang="en-US" sz="5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30713" y="3867184"/>
            <a:ext cx="412292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kern="0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 4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33782" y="3867184"/>
            <a:ext cx="394660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Clinic 5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30793" y="897522"/>
            <a:ext cx="412292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 </a:t>
            </a:r>
            <a:r>
              <a: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86447" y="3867184"/>
            <a:ext cx="412292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Clinic 6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583949" y="897522"/>
            <a:ext cx="412292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Clinic 2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348425" y="3867184"/>
            <a:ext cx="394660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Clinic 7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4652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59" y="609600"/>
            <a:ext cx="8229600" cy="9906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Workflow </a:t>
            </a:r>
            <a:r>
              <a:rPr lang="en-US" sz="3000" b="1" dirty="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Efficiency 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00" y="3962400"/>
            <a:ext cx="8034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Garamond" panose="02020404030301010803" pitchFamily="18" charset="0"/>
              </a:rPr>
              <a:t>*p&lt;0.05</a:t>
            </a:r>
            <a:endParaRPr lang="en-US" sz="1500" dirty="0">
              <a:latin typeface="Garamond" panose="020204040303010108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4586407"/>
            <a:ext cx="7239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200" b="1" u="sng" dirty="0" smtClean="0">
                <a:latin typeface="Garamond" panose="02020404030301010803" pitchFamily="18" charset="0"/>
              </a:rPr>
              <a:t>Flow Metrics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aramond" panose="02020404030301010803" pitchFamily="18" charset="0"/>
              </a:rPr>
              <a:t>Office </a:t>
            </a:r>
            <a:r>
              <a:rPr lang="en-US" sz="2000" dirty="0">
                <a:latin typeface="Garamond" panose="02020404030301010803" pitchFamily="18" charset="0"/>
              </a:rPr>
              <a:t>visit </a:t>
            </a:r>
            <a:r>
              <a:rPr lang="en-US" sz="2000" dirty="0" smtClean="0">
                <a:latin typeface="Garamond" panose="02020404030301010803" pitchFamily="18" charset="0"/>
              </a:rPr>
              <a:t>charts closed within 2 hours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aramond" panose="02020404030301010803" pitchFamily="18" charset="0"/>
              </a:rPr>
              <a:t>Electronic patient messages responded within 4 hours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aramond" panose="02020404030301010803" pitchFamily="18" charset="0"/>
              </a:rPr>
              <a:t>Prescription refills renewed within 4 hours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aramond" panose="02020404030301010803" pitchFamily="18" charset="0"/>
              </a:rPr>
              <a:t>Telephone </a:t>
            </a:r>
            <a:r>
              <a:rPr lang="en-US" sz="2000" dirty="0">
                <a:latin typeface="Garamond" panose="02020404030301010803" pitchFamily="18" charset="0"/>
              </a:rPr>
              <a:t>encounters closed </a:t>
            </a:r>
            <a:r>
              <a:rPr lang="en-US" sz="2000" dirty="0" smtClean="0">
                <a:latin typeface="Garamond" panose="02020404030301010803" pitchFamily="18" charset="0"/>
              </a:rPr>
              <a:t>within 4 hours</a:t>
            </a:r>
            <a:endParaRPr lang="en-US" sz="2000" dirty="0">
              <a:latin typeface="Garamond" panose="02020404030301010803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552440"/>
              </p:ext>
            </p:extLst>
          </p:nvPr>
        </p:nvGraphicFramePr>
        <p:xfrm>
          <a:off x="228601" y="1739672"/>
          <a:ext cx="8691147" cy="2235499"/>
        </p:xfrm>
        <a:graphic>
          <a:graphicData uri="http://schemas.openxmlformats.org/drawingml/2006/table">
            <a:tbl>
              <a:tblPr firstRow="1">
                <a:tableStyleId>{74C1A8A3-306A-4EB7-A6B1-4F7E0EB9C5D6}</a:tableStyleId>
              </a:tblPr>
              <a:tblGrid>
                <a:gridCol w="2209799"/>
                <a:gridCol w="1371600"/>
                <a:gridCol w="1524000"/>
                <a:gridCol w="1752600"/>
                <a:gridCol w="1833148"/>
              </a:tblGrid>
              <a:tr h="745264">
                <a:tc>
                  <a:txBody>
                    <a:bodyPr/>
                    <a:lstStyle/>
                    <a:p>
                      <a:pPr algn="ctr" fontAlgn="ctr"/>
                      <a:endParaRPr lang="en-US" sz="1800" u="none" strike="noStrike" dirty="0" smtClean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Flow Metric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>
                    <a:solidFill>
                      <a:srgbClr val="00AA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u="none" strike="noStrike" dirty="0" smtClean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Projected Value</a:t>
                      </a:r>
                      <a:endParaRPr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11275" marR="11275" marT="11275" marB="0">
                    <a:solidFill>
                      <a:srgbClr val="00AA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u="none" strike="noStrike" dirty="0" smtClean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Observed</a:t>
                      </a:r>
                      <a:r>
                        <a:rPr lang="en-US" sz="1800" u="none" strike="noStrike" baseline="0" dirty="0" smtClean="0">
                          <a:effectLst/>
                          <a:latin typeface="Garamond" panose="02020404030301010803" pitchFamily="18" charset="0"/>
                        </a:rPr>
                        <a:t> Value</a:t>
                      </a:r>
                      <a:endParaRPr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11275" marR="11275" marT="11275" marB="0">
                    <a:solidFill>
                      <a:srgbClr val="00AA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u="none" strike="noStrike" dirty="0" smtClean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Mean Difference</a:t>
                      </a:r>
                      <a:r>
                        <a:rPr lang="en-US" sz="1800" u="none" strike="noStrike" dirty="0">
                          <a:effectLst/>
                          <a:latin typeface="Garamond" panose="02020404030301010803" pitchFamily="18" charset="0"/>
                        </a:rPr>
                        <a:t/>
                      </a:r>
                      <a:br>
                        <a:rPr lang="en-US" sz="1800" u="none" strike="noStrike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(95% bootstrap)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>
                    <a:solidFill>
                      <a:srgbClr val="00AA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 smtClean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% Change </a:t>
                      </a:r>
                    </a:p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from Baseline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>
                    <a:solidFill>
                      <a:srgbClr val="00AAA7"/>
                    </a:solidFill>
                  </a:tcPr>
                </a:tc>
              </a:tr>
              <a:tr h="350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Office Visit Charts &lt; 2h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51.2%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56.2%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en-US" sz="18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-</a:t>
                      </a:r>
                      <a:r>
                        <a:rPr lang="en-US" sz="1800" b="0" u="none" strike="noStrike" dirty="0" smtClean="0">
                          <a:effectLst/>
                          <a:latin typeface="Garamond" panose="02020404030301010803" pitchFamily="18" charset="0"/>
                        </a:rPr>
                        <a:t>5.0% 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  10.0%*</a:t>
                      </a:r>
                      <a:endParaRPr lang="en-US" sz="1800" b="1" i="0" u="none" strike="noStrike" baseline="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</a:tr>
              <a:tr h="350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E-messaging &lt; 4h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79.5%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77.7%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Garamond" panose="02020404030301010803" pitchFamily="18" charset="0"/>
                        </a:rPr>
                        <a:t>-</a:t>
                      </a:r>
                      <a:r>
                        <a:rPr lang="en-US" sz="1800" b="0" u="none" strike="noStrike" dirty="0" smtClean="0">
                          <a:effectLst/>
                          <a:latin typeface="Garamond" panose="02020404030301010803" pitchFamily="18" charset="0"/>
                        </a:rPr>
                        <a:t>1.9% </a:t>
                      </a:r>
                      <a:r>
                        <a:rPr lang="en-US" sz="18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*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-3.4%</a:t>
                      </a:r>
                      <a:endParaRPr lang="en-US" sz="1800" b="0" i="0" u="none" strike="noStrike" baseline="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</a:tr>
              <a:tr h="350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Rx Renewal</a:t>
                      </a:r>
                      <a:r>
                        <a:rPr lang="en-US" sz="1800" u="none" strike="noStrike" baseline="0" dirty="0" smtClean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&lt; 4h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63.4%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Garamond" panose="02020404030301010803" pitchFamily="18" charset="0"/>
                        </a:rPr>
                        <a:t>71.4%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-</a:t>
                      </a:r>
                      <a:r>
                        <a:rPr lang="en-US" sz="1800" b="0" u="none" strike="noStrike" dirty="0" smtClean="0">
                          <a:effectLst/>
                          <a:latin typeface="Garamond" panose="02020404030301010803" pitchFamily="18" charset="0"/>
                        </a:rPr>
                        <a:t>8.0% 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  12.6%*</a:t>
                      </a:r>
                      <a:endParaRPr lang="en-US" sz="1800" b="1" i="0" u="none" strike="noStrike" baseline="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</a:tr>
              <a:tr h="350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Telephone Closed &lt; 4h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57.3</a:t>
                      </a:r>
                      <a:r>
                        <a:rPr lang="en-US" sz="1800" u="none" strike="noStrike" dirty="0">
                          <a:effectLst/>
                          <a:latin typeface="Garamond" panose="02020404030301010803" pitchFamily="18" charset="0"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Garamond" panose="02020404030301010803" pitchFamily="18" charset="0"/>
                        </a:rPr>
                        <a:t>62.4%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-</a:t>
                      </a:r>
                      <a:r>
                        <a:rPr lang="en-US" sz="1800" b="0" u="none" strike="noStrike" dirty="0" smtClean="0">
                          <a:effectLst/>
                          <a:latin typeface="Garamond" panose="02020404030301010803" pitchFamily="18" charset="0"/>
                        </a:rPr>
                        <a:t>5.1% 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   8.9%*</a:t>
                      </a:r>
                      <a:endParaRPr lang="en-US" sz="1800" b="1" i="0" u="none" strike="noStrike" baseline="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91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990600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Palo Alto Medical </a:t>
            </a:r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Foundation (PAMF)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0" y="4270131"/>
            <a:ext cx="466285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latin typeface="Garamond" panose="02020404030301010803" pitchFamily="18" charset="0"/>
              </a:rPr>
              <a:t>&gt;900 physicians, 5000 non-MD staff</a:t>
            </a:r>
          </a:p>
          <a:p>
            <a:pPr marL="5715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latin typeface="Garamond" panose="02020404030301010803" pitchFamily="18" charset="0"/>
              </a:rPr>
              <a:t>Majority fee-for-service: </a:t>
            </a:r>
          </a:p>
          <a:p>
            <a:pPr marL="228600">
              <a:spcBef>
                <a:spcPct val="20000"/>
              </a:spcBef>
            </a:pPr>
            <a:r>
              <a:rPr lang="en-US" sz="2000" dirty="0" smtClean="0">
                <a:latin typeface="Garamond" panose="02020404030301010803" pitchFamily="18" charset="0"/>
              </a:rPr>
              <a:t>     - </a:t>
            </a:r>
            <a:r>
              <a:rPr lang="en-US" sz="2000" dirty="0">
                <a:latin typeface="Garamond" panose="02020404030301010803" pitchFamily="18" charset="0"/>
              </a:rPr>
              <a:t>70% commercial FFS </a:t>
            </a:r>
          </a:p>
          <a:p>
            <a:pPr marL="228600">
              <a:spcBef>
                <a:spcPct val="20000"/>
              </a:spcBef>
            </a:pPr>
            <a:r>
              <a:rPr lang="en-US" sz="2000" dirty="0">
                <a:latin typeface="Garamond" panose="02020404030301010803" pitchFamily="18" charset="0"/>
              </a:rPr>
              <a:t>     - 12% commercial HMO</a:t>
            </a:r>
          </a:p>
          <a:p>
            <a:pPr marL="228600">
              <a:spcBef>
                <a:spcPct val="20000"/>
              </a:spcBef>
            </a:pPr>
            <a:r>
              <a:rPr lang="en-US" sz="2000" dirty="0">
                <a:latin typeface="Garamond" panose="02020404030301010803" pitchFamily="18" charset="0"/>
              </a:rPr>
              <a:t>     - 13% Medicare/Medicaid</a:t>
            </a:r>
          </a:p>
          <a:p>
            <a:pPr marL="228600">
              <a:spcBef>
                <a:spcPct val="20000"/>
              </a:spcBef>
            </a:pPr>
            <a:r>
              <a:rPr lang="en-US" sz="2000" dirty="0">
                <a:latin typeface="Garamond" panose="02020404030301010803" pitchFamily="18" charset="0"/>
              </a:rPr>
              <a:t>     - 5%  Self-pay or </a:t>
            </a:r>
            <a:r>
              <a:rPr lang="en-US" sz="2000" dirty="0" smtClean="0">
                <a:latin typeface="Garamond" panose="02020404030301010803" pitchFamily="18" charset="0"/>
              </a:rPr>
              <a:t>Other</a:t>
            </a:r>
          </a:p>
          <a:p>
            <a:pPr marL="457200" indent="-457200">
              <a:spcBef>
                <a:spcPct val="20000"/>
              </a:spcBef>
            </a:pPr>
            <a:r>
              <a:rPr lang="en-US" sz="2000" dirty="0" smtClean="0">
                <a:latin typeface="Calibri" pitchFamily="34" charset="0"/>
              </a:rPr>
              <a:t>		</a:t>
            </a:r>
          </a:p>
          <a:p>
            <a:pPr marL="457200" indent="-457200">
              <a:spcBef>
                <a:spcPct val="20000"/>
              </a:spcBef>
            </a:pPr>
            <a:r>
              <a:rPr lang="en-US" sz="2400" dirty="0" smtClean="0">
                <a:latin typeface="Calibri" pitchFamily="34" charset="0"/>
              </a:rPr>
              <a:t>	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7" name="Picture 3" descr="C:\Users\hungd.RESEARCH\AppData\Local\Microsoft\Windows\Temporary Internet Files\Content.Outlook\VITKOG5C\PAMF Pic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295400"/>
            <a:ext cx="401116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4191000" y="1219200"/>
            <a:ext cx="5029200" cy="184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latin typeface="Garamond" panose="02020404030301010803" pitchFamily="18" charset="0"/>
              </a:rPr>
              <a:t>Multispecialty, </a:t>
            </a:r>
            <a:r>
              <a:rPr lang="en-US" sz="2000" dirty="0">
                <a:latin typeface="Garamond" panose="02020404030301010803" pitchFamily="18" charset="0"/>
              </a:rPr>
              <a:t>not-for-profit ambulatory </a:t>
            </a:r>
            <a:r>
              <a:rPr lang="en-US" sz="2000" dirty="0" smtClean="0">
                <a:latin typeface="Garamond" panose="02020404030301010803" pitchFamily="18" charset="0"/>
              </a:rPr>
              <a:t>care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smtClean="0">
                <a:latin typeface="Garamond" panose="02020404030301010803" pitchFamily="18" charset="0"/>
              </a:rPr>
              <a:t>delivery system</a:t>
            </a:r>
          </a:p>
          <a:p>
            <a:pPr marL="5715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latin typeface="Garamond" panose="02020404030301010803" pitchFamily="18" charset="0"/>
              </a:rPr>
              <a:t>Serves over 1 million patients</a:t>
            </a:r>
          </a:p>
          <a:p>
            <a:pPr marL="5715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latin typeface="Garamond" panose="02020404030301010803" pitchFamily="18" charset="0"/>
              </a:rPr>
              <a:t>Operates in </a:t>
            </a:r>
            <a:r>
              <a:rPr lang="en-US" sz="2000" dirty="0" smtClean="0">
                <a:latin typeface="Garamond" panose="02020404030301010803" pitchFamily="18" charset="0"/>
              </a:rPr>
              <a:t>6 </a:t>
            </a:r>
            <a:r>
              <a:rPr lang="en-US" sz="2000" dirty="0" smtClean="0">
                <a:latin typeface="Garamond" panose="02020404030301010803" pitchFamily="18" charset="0"/>
              </a:rPr>
              <a:t>counties in San Francisco Bay Area</a:t>
            </a:r>
          </a:p>
          <a:p>
            <a:pPr marL="571500" indent="-342900">
              <a:spcBef>
                <a:spcPct val="20000"/>
              </a:spcBef>
              <a:buFont typeface="Arial" charset="0"/>
              <a:buChar char="•"/>
            </a:pPr>
            <a:endParaRPr lang="en-US" sz="2200" dirty="0" smtClean="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sz="2400" dirty="0" smtClean="0">
                <a:latin typeface="Calibri" pitchFamily="34" charset="0"/>
              </a:rPr>
              <a:t>		</a:t>
            </a:r>
          </a:p>
          <a:p>
            <a:pPr marL="457200" indent="-457200">
              <a:spcBef>
                <a:spcPct val="20000"/>
              </a:spcBef>
            </a:pPr>
            <a:r>
              <a:rPr lang="en-US" sz="2400" dirty="0" smtClean="0">
                <a:latin typeface="Calibri" pitchFamily="34" charset="0"/>
              </a:rPr>
              <a:t>	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75749"/>
            <a:ext cx="4298713" cy="378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12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Physician Productivity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697069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Garamond" panose="02020404030301010803" pitchFamily="18" charset="0"/>
              </a:rPr>
              <a:t>wRVU</a:t>
            </a:r>
            <a:r>
              <a:rPr lang="en-US" sz="1600" dirty="0" smtClean="0">
                <a:latin typeface="Garamond" panose="02020404030301010803" pitchFamily="18" charset="0"/>
              </a:rPr>
              <a:t>: work Relative Value Unit</a:t>
            </a:r>
          </a:p>
          <a:p>
            <a:r>
              <a:rPr lang="en-US" sz="1600" dirty="0" err="1" smtClean="0">
                <a:latin typeface="Garamond" panose="02020404030301010803" pitchFamily="18" charset="0"/>
              </a:rPr>
              <a:t>cFTE</a:t>
            </a:r>
            <a:r>
              <a:rPr lang="en-US" sz="1600" dirty="0" smtClean="0">
                <a:latin typeface="Garamond" panose="02020404030301010803" pitchFamily="18" charset="0"/>
              </a:rPr>
              <a:t>: clinical Full-Time Equivalent</a:t>
            </a:r>
            <a:endParaRPr lang="en-US" sz="1600" dirty="0"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1000" y="3669268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aramond" panose="02020404030301010803" pitchFamily="18" charset="0"/>
              </a:rPr>
              <a:t>*p&lt;0.05</a:t>
            </a:r>
            <a:endParaRPr lang="en-US" sz="1600" dirty="0">
              <a:latin typeface="Garamond" panose="020204040303010108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4988004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aramond" panose="02020404030301010803" pitchFamily="18" charset="0"/>
              </a:rPr>
              <a:t>RVUs restated to CMS 2014 v2 </a:t>
            </a:r>
            <a:r>
              <a:rPr lang="en-US" sz="2000" dirty="0" smtClean="0">
                <a:latin typeface="Garamond" panose="02020404030301010803" pitchFamily="18" charset="0"/>
              </a:rPr>
              <a:t>valuation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Garamond" panose="02020404030301010803" pitchFamily="18" charset="0"/>
              </a:rPr>
              <a:t>wRVU</a:t>
            </a:r>
            <a:r>
              <a:rPr lang="en-US" sz="2000" dirty="0" smtClean="0">
                <a:latin typeface="Garamond" panose="02020404030301010803" pitchFamily="18" charset="0"/>
              </a:rPr>
              <a:t>/</a:t>
            </a:r>
            <a:r>
              <a:rPr lang="en-US" sz="2000" dirty="0" err="1" smtClean="0">
                <a:latin typeface="Garamond" panose="02020404030301010803" pitchFamily="18" charset="0"/>
              </a:rPr>
              <a:t>cFTE</a:t>
            </a:r>
            <a:r>
              <a:rPr lang="en-US" sz="2000" dirty="0" smtClean="0">
                <a:latin typeface="Garamond" panose="02020404030301010803" pitchFamily="18" charset="0"/>
              </a:rPr>
              <a:t>: Production per clinical FTE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Garamond" panose="02020404030301010803" pitchFamily="18" charset="0"/>
              </a:rPr>
              <a:t>wRVU</a:t>
            </a:r>
            <a:r>
              <a:rPr lang="en-US" sz="2000" dirty="0" smtClean="0">
                <a:latin typeface="Garamond" panose="02020404030301010803" pitchFamily="18" charset="0"/>
              </a:rPr>
              <a:t>/visit: Production per office </a:t>
            </a:r>
            <a:r>
              <a:rPr lang="en-US" sz="2000" dirty="0">
                <a:latin typeface="Garamond" panose="02020404030301010803" pitchFamily="18" charset="0"/>
              </a:rPr>
              <a:t>visit </a:t>
            </a:r>
            <a:r>
              <a:rPr lang="en-US" sz="2000" dirty="0" smtClean="0">
                <a:latin typeface="Garamond" panose="02020404030301010803" pitchFamily="18" charset="0"/>
              </a:rPr>
              <a:t>(service intensity)</a:t>
            </a:r>
            <a:endParaRPr lang="en-US" sz="2000" dirty="0">
              <a:latin typeface="Garamond" panose="02020404030301010803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05805"/>
              </p:ext>
            </p:extLst>
          </p:nvPr>
        </p:nvGraphicFramePr>
        <p:xfrm>
          <a:off x="76200" y="1981200"/>
          <a:ext cx="8914152" cy="1555353"/>
        </p:xfrm>
        <a:graphic>
          <a:graphicData uri="http://schemas.openxmlformats.org/drawingml/2006/table">
            <a:tbl>
              <a:tblPr firstRow="1">
                <a:tableStyleId>{74C1A8A3-306A-4EB7-A6B1-4F7E0EB9C5D6}</a:tableStyleId>
              </a:tblPr>
              <a:tblGrid>
                <a:gridCol w="2047568"/>
                <a:gridCol w="1457632"/>
                <a:gridCol w="1600200"/>
                <a:gridCol w="1904376"/>
                <a:gridCol w="1904376"/>
              </a:tblGrid>
              <a:tr h="706082">
                <a:tc>
                  <a:txBody>
                    <a:bodyPr/>
                    <a:lstStyle/>
                    <a:p>
                      <a:pPr algn="ctr" fontAlgn="ctr"/>
                      <a:endParaRPr lang="en-US" sz="1800" u="none" strike="noStrike" dirty="0" smtClean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RVU Metric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>
                    <a:solidFill>
                      <a:srgbClr val="00AA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u="none" strike="noStrike" dirty="0" smtClean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Projected Value</a:t>
                      </a:r>
                      <a:endParaRPr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11275" marR="11275" marT="11275" marB="0">
                    <a:solidFill>
                      <a:srgbClr val="00AA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u="none" strike="noStrike" dirty="0" smtClean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Observed Value </a:t>
                      </a:r>
                      <a:endParaRPr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11275" marR="11275" marT="11275" marB="0">
                    <a:solidFill>
                      <a:srgbClr val="00AA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u="none" strike="noStrike" dirty="0" smtClean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Mean Difference</a:t>
                      </a: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(95% bootstrap)</a:t>
                      </a:r>
                    </a:p>
                  </a:txBody>
                  <a:tcPr marL="11275" marR="11275" marT="11275" marB="0">
                    <a:solidFill>
                      <a:srgbClr val="00AA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u="none" strike="noStrike" dirty="0" smtClean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% Change</a:t>
                      </a:r>
                      <a:endParaRPr lang="en-US" sz="1800" u="none" strike="noStrike" baseline="0" dirty="0" smtClean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fontAlgn="ctr"/>
                      <a:r>
                        <a:rPr lang="en-US" sz="1800" u="none" strike="noStrike" baseline="0" dirty="0" smtClean="0">
                          <a:effectLst/>
                          <a:latin typeface="Garamond" panose="02020404030301010803" pitchFamily="18" charset="0"/>
                        </a:rPr>
                        <a:t>from Baseline</a:t>
                      </a:r>
                      <a:endParaRPr lang="en-US" sz="1800" u="none" strike="noStrike" dirty="0" smtClean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>
                    <a:solidFill>
                      <a:srgbClr val="00AAA7"/>
                    </a:solidFill>
                  </a:tcPr>
                </a:tc>
              </a:tr>
              <a:tr h="3605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 smtClean="0">
                          <a:effectLst/>
                          <a:latin typeface="Garamond" panose="02020404030301010803" pitchFamily="18" charset="0"/>
                        </a:rPr>
                        <a:t>wRVU</a:t>
                      </a:r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/</a:t>
                      </a:r>
                      <a:r>
                        <a:rPr lang="en-US" sz="1800" u="none" strike="noStrike" dirty="0" err="1" smtClean="0">
                          <a:effectLst/>
                          <a:latin typeface="Garamond" panose="02020404030301010803" pitchFamily="18" charset="0"/>
                        </a:rPr>
                        <a:t>cFTE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252.3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265.0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en-US" sz="1800" b="0" u="none" strike="noStrike" dirty="0" smtClean="0">
                          <a:effectLst/>
                          <a:latin typeface="Garamond" panose="02020404030301010803" pitchFamily="18" charset="0"/>
                        </a:rPr>
                        <a:t>13.9*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5.5%*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</a:tr>
              <a:tr h="3605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 smtClean="0">
                          <a:effectLst/>
                          <a:latin typeface="Garamond" panose="02020404030301010803" pitchFamily="18" charset="0"/>
                        </a:rPr>
                        <a:t>wRVU</a:t>
                      </a:r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/visit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 smtClean="0">
                          <a:effectLst/>
                          <a:latin typeface="Garamond" panose="02020404030301010803" pitchFamily="18" charset="0"/>
                        </a:rPr>
                        <a:t>0.0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  <a:endParaRPr lang="en-US" sz="1800" b="0" i="0" u="none" strike="noStrike" baseline="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58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solidFill>
                  <a:schemeClr val="tx1"/>
                </a:solidFill>
                <a:latin typeface="Garamond" panose="02020404030301010803" pitchFamily="18" charset="0"/>
              </a:rPr>
              <a:t>Clinical </a:t>
            </a:r>
            <a:r>
              <a:rPr lang="en-US" sz="3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Quality</a:t>
            </a:r>
            <a:endParaRPr lang="en-US" sz="3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457199" y="1676400"/>
            <a:ext cx="8519747" cy="5034915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Garamond" panose="02020404030301010803" pitchFamily="18" charset="0"/>
              </a:rPr>
              <a:t>IHA Pay-for-Performance clinical quality metrics for each physician</a:t>
            </a:r>
          </a:p>
          <a:p>
            <a:endParaRPr lang="en-US" sz="1900" dirty="0" smtClean="0">
              <a:latin typeface="Garamond" panose="02020404030301010803" pitchFamily="18" charset="0"/>
            </a:endParaRPr>
          </a:p>
          <a:p>
            <a:r>
              <a:rPr lang="en-US" dirty="0" smtClean="0">
                <a:latin typeface="Garamond" panose="02020404030301010803" pitchFamily="18" charset="0"/>
              </a:rPr>
              <a:t>Interrupted time series analysis on metrics that had an initial statistical difference pre- vs. post-Lean:</a:t>
            </a:r>
          </a:p>
          <a:p>
            <a:endParaRPr lang="en-US" sz="1100" dirty="0" smtClean="0">
              <a:latin typeface="Garamond" panose="02020404030301010803" pitchFamily="18" charset="0"/>
            </a:endParaRPr>
          </a:p>
          <a:p>
            <a:endParaRPr lang="en-US" sz="500" dirty="0" smtClean="0">
              <a:latin typeface="Garamond" panose="02020404030301010803" pitchFamily="18" charset="0"/>
            </a:endParaRPr>
          </a:p>
          <a:p>
            <a:pPr lvl="1"/>
            <a:r>
              <a:rPr lang="en-US" sz="2200" dirty="0" smtClean="0">
                <a:latin typeface="Garamond" panose="02020404030301010803" pitchFamily="18" charset="0"/>
              </a:rPr>
              <a:t>Coordinated Diabetes Care: A1c &lt; 8.0%</a:t>
            </a:r>
          </a:p>
          <a:p>
            <a:pPr lvl="1"/>
            <a:r>
              <a:rPr lang="en-US" sz="2200" dirty="0" smtClean="0">
                <a:latin typeface="Garamond" panose="02020404030301010803" pitchFamily="18" charset="0"/>
              </a:rPr>
              <a:t>Coordinated Diabetes Care: A1c &lt; 7.0%</a:t>
            </a:r>
          </a:p>
          <a:p>
            <a:pPr lvl="1"/>
            <a:r>
              <a:rPr lang="en-US" sz="2200" dirty="0" smtClean="0">
                <a:latin typeface="Garamond" panose="02020404030301010803" pitchFamily="18" charset="0"/>
              </a:rPr>
              <a:t>Coordinated Diabetes Care: LDL-c &lt; 100 mg/</a:t>
            </a:r>
            <a:r>
              <a:rPr lang="en-US" sz="2200" dirty="0" err="1" smtClean="0">
                <a:latin typeface="Garamond" panose="02020404030301010803" pitchFamily="18" charset="0"/>
              </a:rPr>
              <a:t>dL</a:t>
            </a:r>
            <a:endParaRPr lang="en-US" sz="2200" dirty="0" smtClean="0">
              <a:latin typeface="Garamond" panose="02020404030301010803" pitchFamily="18" charset="0"/>
            </a:endParaRPr>
          </a:p>
          <a:p>
            <a:pPr lvl="1"/>
            <a:r>
              <a:rPr lang="en-US" sz="2200" dirty="0" smtClean="0">
                <a:latin typeface="Garamond" panose="02020404030301010803" pitchFamily="18" charset="0"/>
              </a:rPr>
              <a:t>Coordinated Diabetes Care: Nephropathy Screening</a:t>
            </a:r>
          </a:p>
          <a:p>
            <a:pPr lvl="1"/>
            <a:r>
              <a:rPr lang="en-US" sz="2200" dirty="0" smtClean="0">
                <a:latin typeface="Garamond" panose="02020404030301010803" pitchFamily="18" charset="0"/>
              </a:rPr>
              <a:t>Cervical Cancer Screening, Asymptomatic Women</a:t>
            </a:r>
          </a:p>
          <a:p>
            <a:pPr lvl="1"/>
            <a:r>
              <a:rPr lang="en-US" sz="2200" dirty="0" smtClean="0">
                <a:latin typeface="Garamond" panose="02020404030301010803" pitchFamily="18" charset="0"/>
              </a:rPr>
              <a:t>Chlamydia Screening in Women (16-20 </a:t>
            </a:r>
            <a:r>
              <a:rPr lang="en-US" sz="2200" dirty="0" err="1" smtClean="0">
                <a:latin typeface="Garamond" panose="02020404030301010803" pitchFamily="18" charset="0"/>
              </a:rPr>
              <a:t>yo</a:t>
            </a:r>
            <a:r>
              <a:rPr lang="en-US" sz="2200" dirty="0" smtClean="0">
                <a:latin typeface="Garamond" panose="02020404030301010803" pitchFamily="18" charset="0"/>
              </a:rPr>
              <a:t>)</a:t>
            </a:r>
          </a:p>
          <a:p>
            <a:pPr lvl="1"/>
            <a:r>
              <a:rPr lang="en-US" sz="2200" dirty="0" smtClean="0">
                <a:latin typeface="Garamond" panose="02020404030301010803" pitchFamily="18" charset="0"/>
              </a:rPr>
              <a:t>Adolescent Immunizations: Meningococcal</a:t>
            </a:r>
          </a:p>
        </p:txBody>
      </p:sp>
    </p:spTree>
    <p:extLst>
      <p:ext uri="{BB962C8B-B14F-4D97-AF65-F5344CB8AC3E}">
        <p14:creationId xmlns:p14="http://schemas.microsoft.com/office/powerpoint/2010/main" val="228518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037789"/>
              </p:ext>
            </p:extLst>
          </p:nvPr>
        </p:nvGraphicFramePr>
        <p:xfrm>
          <a:off x="95314" y="1720743"/>
          <a:ext cx="8896286" cy="3765657"/>
        </p:xfrm>
        <a:graphic>
          <a:graphicData uri="http://schemas.openxmlformats.org/drawingml/2006/table">
            <a:tbl>
              <a:tblPr firstRow="1">
                <a:tableStyleId>{74C1A8A3-306A-4EB7-A6B1-4F7E0EB9C5D6}</a:tableStyleId>
              </a:tblPr>
              <a:tblGrid>
                <a:gridCol w="3257486"/>
                <a:gridCol w="1219200"/>
                <a:gridCol w="1295400"/>
                <a:gridCol w="1562100"/>
                <a:gridCol w="1562100"/>
              </a:tblGrid>
              <a:tr h="771899"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baseline="0" dirty="0" smtClean="0">
                        <a:solidFill>
                          <a:schemeClr val="lt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fontAlgn="ctr"/>
                      <a:r>
                        <a:rPr lang="en-US" sz="1800" b="1" i="0" u="none" strike="noStrike" baseline="0" dirty="0" smtClean="0">
                          <a:solidFill>
                            <a:schemeClr val="lt1"/>
                          </a:solidFill>
                          <a:effectLst/>
                          <a:latin typeface="Garamond" panose="02020404030301010803" pitchFamily="18" charset="0"/>
                        </a:rPr>
                        <a:t>Quality Metric</a:t>
                      </a:r>
                    </a:p>
                  </a:txBody>
                  <a:tcPr marL="11275" marR="11275" marT="11275" marB="0">
                    <a:solidFill>
                      <a:srgbClr val="00AA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u="none" strike="noStrike" dirty="0" smtClean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Projected</a:t>
                      </a:r>
                    </a:p>
                    <a:p>
                      <a:pPr algn="ctr" fontAlgn="ctr"/>
                      <a:r>
                        <a:rPr lang="en-US" sz="18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Value</a:t>
                      </a:r>
                      <a:endParaRPr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11275" marR="11275" marT="11275" marB="0">
                    <a:solidFill>
                      <a:srgbClr val="00AA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u="none" strike="noStrike" dirty="0" smtClean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Observed</a:t>
                      </a:r>
                    </a:p>
                    <a:p>
                      <a:pPr algn="ctr" fontAlgn="ctr"/>
                      <a:r>
                        <a:rPr lang="en-US" sz="18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Value</a:t>
                      </a:r>
                      <a:endParaRPr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11275" marR="11275" marT="11275" marB="0">
                    <a:solidFill>
                      <a:srgbClr val="00AA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u="none" strike="noStrike" dirty="0" smtClean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Mean Diff.</a:t>
                      </a: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(95%</a:t>
                      </a:r>
                      <a:r>
                        <a:rPr lang="en-US" sz="1800" u="none" strike="noStrike" baseline="0" dirty="0" smtClean="0">
                          <a:effectLst/>
                          <a:latin typeface="Garamond" panose="02020404030301010803" pitchFamily="18" charset="0"/>
                        </a:rPr>
                        <a:t> bootstrap)</a:t>
                      </a:r>
                      <a:endParaRPr lang="en-US" sz="1800" u="none" strike="noStrike" dirty="0" smtClean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>
                    <a:solidFill>
                      <a:srgbClr val="00AA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u="none" strike="noStrike" dirty="0" smtClean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% Change</a:t>
                      </a: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from Baseline</a:t>
                      </a:r>
                    </a:p>
                  </a:txBody>
                  <a:tcPr marL="11275" marR="11275" marT="11275" marB="0">
                    <a:solidFill>
                      <a:srgbClr val="00AAA7"/>
                    </a:solidFill>
                  </a:tcPr>
                </a:tc>
              </a:tr>
              <a:tr h="3795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Diabetes: A1c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Control &lt; 7.0%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64.5%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67.9%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3.4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%*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 5.3% *</a:t>
                      </a:r>
                      <a:endParaRPr lang="en-US" sz="1800" b="1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95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Diabetes: A1c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Control &lt; 8.0%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35.5%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39.4%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3.9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%*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11.0% *</a:t>
                      </a:r>
                      <a:endParaRPr lang="en-US" sz="1800" b="1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95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Diabetes: LDL &lt; 100 mg/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dL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48.1%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53.1%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5.0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%*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10.4% *</a:t>
                      </a:r>
                      <a:endParaRPr lang="en-US" sz="1800" b="1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95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Diabetic Nephropathy Monitoring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75.7%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79.9%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4.2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%*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  5.5% *</a:t>
                      </a:r>
                      <a:endParaRPr lang="en-US" sz="1800" b="1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95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Cervical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Cancer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Screening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71.9%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71.1%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-0.8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%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*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-1.1%</a:t>
                      </a:r>
                      <a:endParaRPr lang="en-US" sz="1800" b="0" baseline="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95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Chlamydia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Screening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16-20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61.7%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60.7%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-1.0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%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*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-1.6%</a:t>
                      </a:r>
                      <a:endParaRPr lang="en-US" sz="1800" b="0" baseline="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95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Immunizations - Meningococcal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77.9%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69.0%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-8.9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%*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-11.4% *</a:t>
                      </a:r>
                      <a:endParaRPr lang="en-US" sz="1800" b="1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7620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Clinical Quality</a:t>
            </a:r>
            <a:endParaRPr lang="en-US" sz="3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2400" y="5562600"/>
            <a:ext cx="8034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Garamond" panose="02020404030301010803" pitchFamily="18" charset="0"/>
              </a:rPr>
              <a:t>*p&lt;0.05</a:t>
            </a:r>
            <a:endParaRPr lang="en-US" sz="15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72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 txBox="1">
            <a:spLocks/>
          </p:cNvSpPr>
          <p:nvPr/>
        </p:nvSpPr>
        <p:spPr>
          <a:xfrm>
            <a:off x="457199" y="1670685"/>
            <a:ext cx="8519747" cy="5034915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Garamond" panose="02020404030301010803" pitchFamily="18" charset="0"/>
              </a:rPr>
              <a:t>For each physician, examined proportion of satisfaction scores       &gt; 90% in each domain and in composite overall score</a:t>
            </a:r>
          </a:p>
          <a:p>
            <a:endParaRPr lang="en-US" sz="2000" dirty="0" smtClean="0">
              <a:latin typeface="Garamond" panose="02020404030301010803" pitchFamily="18" charset="0"/>
            </a:endParaRPr>
          </a:p>
          <a:p>
            <a:r>
              <a:rPr lang="en-US" dirty="0" smtClean="0">
                <a:latin typeface="Garamond" panose="02020404030301010803" pitchFamily="18" charset="0"/>
              </a:rPr>
              <a:t>Patient satisfaction domains:</a:t>
            </a:r>
          </a:p>
          <a:p>
            <a:pPr lvl="1">
              <a:buFontTx/>
              <a:buChar char="-"/>
            </a:pPr>
            <a:r>
              <a:rPr lang="en-US" sz="2400" dirty="0">
                <a:latin typeface="Garamond" panose="02020404030301010803" pitchFamily="18" charset="0"/>
              </a:rPr>
              <a:t>Composite Overall </a:t>
            </a:r>
            <a:r>
              <a:rPr lang="en-US" sz="2400" dirty="0" smtClean="0">
                <a:latin typeface="Garamond" panose="02020404030301010803" pitchFamily="18" charset="0"/>
              </a:rPr>
              <a:t>Score</a:t>
            </a:r>
          </a:p>
          <a:p>
            <a:pPr lvl="1">
              <a:buFontTx/>
              <a:buChar char="-"/>
            </a:pPr>
            <a:r>
              <a:rPr lang="en-US" sz="2400" dirty="0" smtClean="0">
                <a:latin typeface="Garamond" panose="02020404030301010803" pitchFamily="18" charset="0"/>
              </a:rPr>
              <a:t>Access</a:t>
            </a:r>
            <a:endParaRPr lang="en-US" sz="2400" dirty="0">
              <a:latin typeface="Garamond" panose="02020404030301010803" pitchFamily="18" charset="0"/>
            </a:endParaRPr>
          </a:p>
          <a:p>
            <a:pPr lvl="1">
              <a:buFontTx/>
              <a:buChar char="-"/>
            </a:pPr>
            <a:r>
              <a:rPr lang="en-US" sz="2400" dirty="0" smtClean="0">
                <a:latin typeface="Garamond" panose="02020404030301010803" pitchFamily="18" charset="0"/>
              </a:rPr>
              <a:t>Care Provider</a:t>
            </a:r>
          </a:p>
          <a:p>
            <a:pPr lvl="1">
              <a:buFontTx/>
              <a:buChar char="-"/>
            </a:pPr>
            <a:r>
              <a:rPr lang="en-US" sz="2400" dirty="0" smtClean="0">
                <a:latin typeface="Garamond" panose="02020404030301010803" pitchFamily="18" charset="0"/>
              </a:rPr>
              <a:t>Moving Through the Visit</a:t>
            </a:r>
          </a:p>
          <a:p>
            <a:pPr lvl="1">
              <a:buFontTx/>
              <a:buChar char="-"/>
            </a:pPr>
            <a:r>
              <a:rPr lang="en-US" sz="2400" dirty="0" smtClean="0">
                <a:latin typeface="Garamond" panose="02020404030301010803" pitchFamily="18" charset="0"/>
              </a:rPr>
              <a:t>Nurse/Medical Assistant</a:t>
            </a:r>
          </a:p>
          <a:p>
            <a:pPr lvl="1">
              <a:buFontTx/>
              <a:buChar char="-"/>
            </a:pPr>
            <a:r>
              <a:rPr lang="en-US" sz="2400" dirty="0" smtClean="0">
                <a:latin typeface="Garamond" panose="02020404030301010803" pitchFamily="18" charset="0"/>
              </a:rPr>
              <a:t>Handling of Personal Issues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364222"/>
            <a:ext cx="8229600" cy="1159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smtClean="0">
                <a:latin typeface="Garamond" panose="02020404030301010803" pitchFamily="18" charset="0"/>
              </a:rPr>
              <a:t>Patient Satisfaction</a:t>
            </a:r>
          </a:p>
        </p:txBody>
      </p:sp>
    </p:spTree>
    <p:extLst>
      <p:ext uri="{BB962C8B-B14F-4D97-AF65-F5344CB8AC3E}">
        <p14:creationId xmlns:p14="http://schemas.microsoft.com/office/powerpoint/2010/main" val="33532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088797"/>
              </p:ext>
            </p:extLst>
          </p:nvPr>
        </p:nvGraphicFramePr>
        <p:xfrm>
          <a:off x="76201" y="1828800"/>
          <a:ext cx="8991599" cy="3540070"/>
        </p:xfrm>
        <a:graphic>
          <a:graphicData uri="http://schemas.openxmlformats.org/drawingml/2006/table">
            <a:tbl>
              <a:tblPr firstRow="1">
                <a:tableStyleId>{74C1A8A3-306A-4EB7-A6B1-4F7E0EB9C5D6}</a:tableStyleId>
              </a:tblPr>
              <a:tblGrid>
                <a:gridCol w="2222455"/>
                <a:gridCol w="1663744"/>
                <a:gridCol w="1600200"/>
                <a:gridCol w="1752600"/>
                <a:gridCol w="1752600"/>
              </a:tblGrid>
              <a:tr h="965135"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baseline="0" dirty="0" smtClean="0">
                        <a:solidFill>
                          <a:schemeClr val="lt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fontAlgn="ctr"/>
                      <a:r>
                        <a:rPr lang="en-US" sz="1800" b="1" i="0" u="none" strike="noStrike" baseline="0" dirty="0" smtClean="0">
                          <a:solidFill>
                            <a:schemeClr val="lt1"/>
                          </a:solidFill>
                          <a:effectLst/>
                          <a:latin typeface="Garamond" panose="02020404030301010803" pitchFamily="18" charset="0"/>
                        </a:rPr>
                        <a:t>Domain</a:t>
                      </a:r>
                    </a:p>
                    <a:p>
                      <a:pPr algn="ctr" fontAlgn="ctr"/>
                      <a:r>
                        <a:rPr lang="en-US" sz="18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(proportion</a:t>
                      </a:r>
                      <a:r>
                        <a:rPr lang="en-US" sz="1800" b="1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of 90% satisfied or higher</a:t>
                      </a:r>
                      <a:r>
                        <a:rPr lang="en-US" sz="18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11275" marR="11275" marT="11275" marB="0">
                    <a:solidFill>
                      <a:srgbClr val="00AA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u="none" strike="noStrike" dirty="0" smtClean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Projected </a:t>
                      </a: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Value</a:t>
                      </a:r>
                    </a:p>
                  </a:txBody>
                  <a:tcPr marL="11275" marR="11275" marT="11275" marB="0">
                    <a:solidFill>
                      <a:srgbClr val="00AA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u="none" strike="noStrike" dirty="0" smtClean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Observed</a:t>
                      </a: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 Value</a:t>
                      </a:r>
                      <a:endParaRPr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11275" marR="11275" marT="11275" marB="0">
                    <a:solidFill>
                      <a:srgbClr val="00AA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u="none" strike="noStrike" dirty="0" smtClean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Mean difference</a:t>
                      </a: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(95% bootstrap)</a:t>
                      </a:r>
                    </a:p>
                  </a:txBody>
                  <a:tcPr marL="11275" marR="11275" marT="11275" marB="0">
                    <a:solidFill>
                      <a:srgbClr val="00AA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u="none" strike="noStrike" dirty="0" smtClean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% Change</a:t>
                      </a: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from Baseline</a:t>
                      </a:r>
                    </a:p>
                    <a:p>
                      <a:pPr algn="ctr" fontAlgn="ctr"/>
                      <a:endParaRPr lang="en-US" sz="1800" u="none" strike="noStrike" dirty="0" smtClean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>
                    <a:solidFill>
                      <a:srgbClr val="00AAA7"/>
                    </a:solidFill>
                  </a:tcPr>
                </a:tc>
              </a:tr>
              <a:tr h="374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</a:rPr>
                        <a:t>Composite Score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49.1%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63.2%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 smtClean="0">
                          <a:effectLst/>
                          <a:latin typeface="Garamond" panose="02020404030301010803" pitchFamily="18" charset="0"/>
                        </a:rPr>
                        <a:t>   14.1% 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28.7% *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</a:tr>
              <a:tr h="374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Access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37.4%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55.4%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 smtClean="0">
                          <a:effectLst/>
                          <a:latin typeface="Garamond" panose="02020404030301010803" pitchFamily="18" charset="0"/>
                        </a:rPr>
                        <a:t>   18.1% 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48.4% *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</a:tr>
              <a:tr h="374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</a:rPr>
                        <a:t>Care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</a:rPr>
                        <a:t> Provider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79.0%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69.8%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 smtClean="0">
                          <a:effectLst/>
                          <a:latin typeface="Garamond" panose="02020404030301010803" pitchFamily="18" charset="0"/>
                        </a:rPr>
                        <a:t>    -9.2% 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-11.6% *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</a:tr>
              <a:tr h="374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Moving through Visit</a:t>
                      </a: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50.9%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49.3%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 smtClean="0">
                          <a:effectLst/>
                          <a:latin typeface="Garamond" panose="02020404030301010803" pitchFamily="18" charset="0"/>
                        </a:rPr>
                        <a:t>  -1.6% </a:t>
                      </a: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 smtClean="0">
                          <a:effectLst/>
                          <a:latin typeface="Garamond" panose="02020404030301010803" pitchFamily="18" charset="0"/>
                        </a:rPr>
                        <a:t>-3.1%   </a:t>
                      </a:r>
                    </a:p>
                  </a:txBody>
                  <a:tcPr marL="11275" marR="11275" marT="11275" marB="0" anchor="ctr"/>
                </a:tc>
              </a:tr>
              <a:tr h="374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Nurse/MA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66.2%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68.0%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  1.7% </a:t>
                      </a: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2.6%</a:t>
                      </a:r>
                    </a:p>
                  </a:txBody>
                  <a:tcPr marL="11275" marR="11275" marT="11275" marB="0" anchor="ctr"/>
                </a:tc>
              </a:tr>
              <a:tr h="374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Handling Personal Issues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69.0%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74.5%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 smtClean="0">
                          <a:effectLst/>
                          <a:latin typeface="Garamond" panose="02020404030301010803" pitchFamily="18" charset="0"/>
                        </a:rPr>
                        <a:t>     5.5% *</a:t>
                      </a: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smtClean="0">
                          <a:effectLst/>
                          <a:latin typeface="Garamond" panose="02020404030301010803" pitchFamily="18" charset="0"/>
                        </a:rPr>
                        <a:t>   </a:t>
                      </a:r>
                      <a:r>
                        <a:rPr lang="en-US" sz="18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8.0% *</a:t>
                      </a:r>
                    </a:p>
                  </a:txBody>
                  <a:tcPr marL="11275" marR="11275" marT="11275" marB="0" anchor="ctr"/>
                </a:tc>
              </a:tr>
            </a:tbl>
          </a:graphicData>
        </a:graphic>
      </p:graphicFrame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Patient Satisfaction</a:t>
            </a:r>
            <a:endParaRPr lang="en-US" sz="3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99310" y="5334000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*p&lt;0.05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13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42" y="4479131"/>
            <a:ext cx="5807158" cy="230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533400"/>
            <a:ext cx="8229600" cy="762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FFF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Physician Satisfaction %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Differences 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(2011 vs. 2014)  </a:t>
            </a:r>
          </a:p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B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y phase of implementation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3810000"/>
            <a:ext cx="8229600" cy="762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FFF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Staff Satisfaction %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Differences 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(2011 vs. 2014) </a:t>
            </a:r>
          </a:p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A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ll primary care clinics system-wide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858000" y="2238471"/>
            <a:ext cx="1716033" cy="733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Pilot </a:t>
            </a:r>
            <a:r>
              <a:rPr lang="en-US" sz="1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Model Line</a:t>
            </a:r>
            <a:endParaRPr lang="en-US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Beta test sites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remaining clinics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4" b="974"/>
          <a:stretch/>
        </p:blipFill>
        <p:spPr bwMode="auto">
          <a:xfrm>
            <a:off x="849037" y="1371601"/>
            <a:ext cx="600896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667500" y="1948190"/>
            <a:ext cx="2324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Lean Implementation Phase </a:t>
            </a:r>
          </a:p>
        </p:txBody>
      </p:sp>
    </p:spTree>
    <p:extLst>
      <p:ext uri="{BB962C8B-B14F-4D97-AF65-F5344CB8AC3E}">
        <p14:creationId xmlns:p14="http://schemas.microsoft.com/office/powerpoint/2010/main" val="168517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457200"/>
            <a:ext cx="89154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FFF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Summary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	</a:t>
            </a:r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2056"/>
              </p:ext>
            </p:extLst>
          </p:nvPr>
        </p:nvGraphicFramePr>
        <p:xfrm>
          <a:off x="457200" y="1066800"/>
          <a:ext cx="8229600" cy="5064451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460402"/>
                <a:gridCol w="6769198"/>
              </a:tblGrid>
              <a:tr h="2367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Garamond" panose="02020404030301010803" pitchFamily="18" charset="0"/>
                        </a:rPr>
                        <a:t>Topic</a:t>
                      </a:r>
                      <a:endParaRPr lang="en-US" sz="15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Garamond" panose="02020404030301010803" pitchFamily="18" charset="0"/>
                        </a:rPr>
                        <a:t>Conclusions</a:t>
                      </a:r>
                      <a:endParaRPr lang="en-US" sz="15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09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Garamond" panose="02020404030301010803" pitchFamily="18" charset="0"/>
                        </a:rPr>
                        <a:t>Workflow Efficiency</a:t>
                      </a:r>
                      <a:endParaRPr lang="en-US" sz="15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Garamond" panose="02020404030301010803" pitchFamily="18" charset="0"/>
                        </a:rPr>
                        <a:t>Increase in timeliness of completing 3 of 4 </a:t>
                      </a:r>
                      <a:r>
                        <a:rPr lang="en-US" sz="1500" dirty="0" smtClean="0">
                          <a:effectLst/>
                          <a:latin typeface="Garamond" panose="02020404030301010803" pitchFamily="18" charset="0"/>
                        </a:rPr>
                        <a:t>workflow measures</a:t>
                      </a:r>
                      <a:r>
                        <a:rPr lang="en-US" sz="1500" dirty="0">
                          <a:effectLst/>
                          <a:latin typeface="Garamond" panose="02020404030301010803" pitchFamily="18" charset="0"/>
                        </a:rPr>
                        <a:t>: office visit chart closures, medication renewals, telephone responses</a:t>
                      </a:r>
                      <a:r>
                        <a:rPr lang="en-US" sz="1500" dirty="0" smtClean="0">
                          <a:effectLst/>
                          <a:latin typeface="Garamond" panose="02020404030301010803" pitchFamily="18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09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Garamond" panose="02020404030301010803" pitchFamily="18" charset="0"/>
                        </a:rPr>
                        <a:t>Physician</a:t>
                      </a:r>
                      <a:br>
                        <a:rPr lang="en-US" sz="1500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500" dirty="0">
                          <a:effectLst/>
                          <a:latin typeface="Garamond" panose="02020404030301010803" pitchFamily="18" charset="0"/>
                        </a:rPr>
                        <a:t>Productivity</a:t>
                      </a:r>
                      <a:endParaRPr lang="en-US" sz="15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Garamond" panose="02020404030301010803" pitchFamily="18" charset="0"/>
                        </a:rPr>
                        <a:t>Higher </a:t>
                      </a:r>
                      <a:r>
                        <a:rPr lang="en-US" sz="1500" dirty="0" err="1">
                          <a:effectLst/>
                          <a:latin typeface="Garamond" panose="02020404030301010803" pitchFamily="18" charset="0"/>
                        </a:rPr>
                        <a:t>wRVUs</a:t>
                      </a:r>
                      <a:r>
                        <a:rPr lang="en-US" sz="1500" dirty="0">
                          <a:effectLst/>
                          <a:latin typeface="Garamond" panose="02020404030301010803" pitchFamily="18" charset="0"/>
                        </a:rPr>
                        <a:t> generated per physician per month. No change in </a:t>
                      </a:r>
                      <a:r>
                        <a:rPr lang="en-US" sz="1500" dirty="0" err="1">
                          <a:effectLst/>
                          <a:latin typeface="Garamond" panose="02020404030301010803" pitchFamily="18" charset="0"/>
                        </a:rPr>
                        <a:t>wRVUs</a:t>
                      </a:r>
                      <a:r>
                        <a:rPr lang="en-US" sz="1500" dirty="0">
                          <a:effectLst/>
                          <a:latin typeface="Garamond" panose="02020404030301010803" pitchFamily="18" charset="0"/>
                        </a:rPr>
                        <a:t> per office </a:t>
                      </a:r>
                      <a:r>
                        <a:rPr lang="en-US" sz="1500" dirty="0" smtClean="0">
                          <a:effectLst/>
                          <a:latin typeface="Garamond" panose="02020404030301010803" pitchFamily="18" charset="0"/>
                        </a:rPr>
                        <a:t>visit</a:t>
                      </a:r>
                      <a:r>
                        <a:rPr lang="en-US" sz="1500" baseline="0" dirty="0" smtClean="0">
                          <a:effectLst/>
                          <a:latin typeface="Garamond" panose="02020404030301010803" pitchFamily="18" charset="0"/>
                        </a:rPr>
                        <a:t> (service intensity).</a:t>
                      </a:r>
                      <a:endParaRPr lang="en-US" sz="1500" dirty="0" smtClean="0"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09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Garamond" panose="02020404030301010803" pitchFamily="18" charset="0"/>
                        </a:rPr>
                        <a:t>Operating</a:t>
                      </a:r>
                      <a:br>
                        <a:rPr lang="en-US" sz="1500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500" dirty="0">
                          <a:effectLst/>
                          <a:latin typeface="Garamond" panose="02020404030301010803" pitchFamily="18" charset="0"/>
                        </a:rPr>
                        <a:t>Expenses</a:t>
                      </a:r>
                      <a:endParaRPr lang="en-US" sz="15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Garamond" panose="02020404030301010803" pitchFamily="18" charset="0"/>
                        </a:rPr>
                        <a:t>Lower total operating expenses </a:t>
                      </a:r>
                      <a:r>
                        <a:rPr lang="en-US" sz="1500" dirty="0" smtClean="0">
                          <a:effectLst/>
                          <a:latin typeface="Garamond" panose="02020404030301010803" pitchFamily="18" charset="0"/>
                        </a:rPr>
                        <a:t>(including staff compensation, and drugs and supply costs) standardized </a:t>
                      </a:r>
                      <a:r>
                        <a:rPr lang="en-US" sz="1500" dirty="0">
                          <a:effectLst/>
                          <a:latin typeface="Garamond" panose="02020404030301010803" pitchFamily="18" charset="0"/>
                        </a:rPr>
                        <a:t>per </a:t>
                      </a:r>
                      <a:r>
                        <a:rPr lang="en-US" sz="1500" dirty="0" err="1" smtClean="0">
                          <a:effectLst/>
                          <a:latin typeface="Garamond" panose="02020404030301010803" pitchFamily="18" charset="0"/>
                        </a:rPr>
                        <a:t>tRVU</a:t>
                      </a:r>
                      <a:r>
                        <a:rPr lang="en-US" sz="1500" baseline="0" dirty="0" smtClean="0">
                          <a:effectLst/>
                          <a:latin typeface="Garamond" panose="02020404030301010803" pitchFamily="18" charset="0"/>
                        </a:rPr>
                        <a:t>. Not significant at p&lt;0.05.</a:t>
                      </a:r>
                      <a:endParaRPr lang="en-US" sz="1500" dirty="0" smtClean="0"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09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Garamond" panose="02020404030301010803" pitchFamily="18" charset="0"/>
                        </a:rPr>
                        <a:t>Clinical </a:t>
                      </a:r>
                      <a:br>
                        <a:rPr lang="en-US" sz="150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500">
                          <a:effectLst/>
                          <a:latin typeface="Garamond" panose="02020404030301010803" pitchFamily="18" charset="0"/>
                        </a:rPr>
                        <a:t>Quality</a:t>
                      </a:r>
                      <a:endParaRPr lang="en-US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Garamond" panose="02020404030301010803" pitchFamily="18" charset="0"/>
                        </a:rPr>
                        <a:t>Improvements in coordinated diabetes care metrics, no change in preventive screening metrics, and decreased meningococcal immunization among adolescents</a:t>
                      </a:r>
                      <a:r>
                        <a:rPr lang="en-US" sz="1500" dirty="0" smtClean="0">
                          <a:effectLst/>
                          <a:latin typeface="Garamond" panose="02020404030301010803" pitchFamily="18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09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Garamond" panose="02020404030301010803" pitchFamily="18" charset="0"/>
                        </a:rPr>
                        <a:t>Patient </a:t>
                      </a:r>
                      <a:br>
                        <a:rPr lang="en-US" sz="150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500">
                          <a:effectLst/>
                          <a:latin typeface="Garamond" panose="02020404030301010803" pitchFamily="18" charset="0"/>
                        </a:rPr>
                        <a:t>Satisfaction</a:t>
                      </a:r>
                      <a:endParaRPr lang="en-US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Garamond" panose="02020404030301010803" pitchFamily="18" charset="0"/>
                        </a:rPr>
                        <a:t>Higher satisfaction overall and in specific domains, including access to care and handling of personal issues. Lower satisfaction with interactions with care providers</a:t>
                      </a:r>
                      <a:r>
                        <a:rPr lang="en-US" sz="1500" dirty="0" smtClean="0">
                          <a:effectLst/>
                          <a:latin typeface="Garamond" panose="02020404030301010803" pitchFamily="18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34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Garamond" panose="02020404030301010803" pitchFamily="18" charset="0"/>
                        </a:rPr>
                        <a:t>Physician Satisfaction</a:t>
                      </a:r>
                      <a:endParaRPr lang="en-US" sz="15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Garamond" panose="02020404030301010803" pitchFamily="18" charset="0"/>
                        </a:rPr>
                        <a:t>In pilot and beta clinics: Higher satisfaction overall and in specific domains, including time spent working and relationships with staff. Lower satisfaction overall in </a:t>
                      </a:r>
                      <a:r>
                        <a:rPr lang="en-US" sz="1500" dirty="0" smtClean="0">
                          <a:effectLst/>
                          <a:latin typeface="Garamond" panose="02020404030301010803" pitchFamily="18" charset="0"/>
                        </a:rPr>
                        <a:t>last phase of gamma clinics to implement Lean.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82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Garamond" panose="02020404030301010803" pitchFamily="18" charset="0"/>
                        </a:rPr>
                        <a:t>Staff Satisfaction</a:t>
                      </a:r>
                      <a:endParaRPr lang="en-US" sz="15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Garamond" panose="02020404030301010803" pitchFamily="18" charset="0"/>
                        </a:rPr>
                        <a:t>Higher satisfaction overall and in specific domains, including credible leadership, employee engagement, growth </a:t>
                      </a:r>
                      <a:r>
                        <a:rPr lang="en-US" sz="1500" dirty="0" smtClean="0">
                          <a:effectLst/>
                          <a:latin typeface="Garamond" panose="02020404030301010803" pitchFamily="18" charset="0"/>
                        </a:rPr>
                        <a:t>/ development</a:t>
                      </a:r>
                      <a:r>
                        <a:rPr lang="en-US" sz="1500" dirty="0">
                          <a:effectLst/>
                          <a:latin typeface="Garamond" panose="02020404030301010803" pitchFamily="18" charset="0"/>
                        </a:rPr>
                        <a:t>, connection to purpose, healthy partnerships, empowerment and autonomy</a:t>
                      </a:r>
                      <a:r>
                        <a:rPr lang="en-US" sz="1500" dirty="0" smtClean="0">
                          <a:effectLst/>
                          <a:latin typeface="Garamond" panose="02020404030301010803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52400" y="6248400"/>
            <a:ext cx="9103217" cy="3730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FFF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</a:rPr>
              <a:t>Hung DY, Harrison MI, Martinez MC, </a:t>
            </a:r>
            <a:r>
              <a:rPr lang="en-US" sz="1600" dirty="0" err="1">
                <a:solidFill>
                  <a:schemeClr val="tx1"/>
                </a:solidFill>
                <a:latin typeface="Garamond" panose="02020404030301010803" pitchFamily="18" charset="0"/>
              </a:rPr>
              <a:t>Luft</a:t>
            </a: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</a:rPr>
              <a:t> HS. Scaling Lean </a:t>
            </a:r>
            <a:r>
              <a:rPr lang="en-US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in </a:t>
            </a: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</a:rPr>
              <a:t>Primary Care: Impacts on System Performance. </a:t>
            </a:r>
            <a:r>
              <a:rPr lang="en-US" sz="1600" i="1" dirty="0">
                <a:solidFill>
                  <a:schemeClr val="tx1"/>
                </a:solidFill>
                <a:latin typeface="Garamond" panose="02020404030301010803" pitchFamily="18" charset="0"/>
              </a:rPr>
              <a:t>American Journal of Managed </a:t>
            </a:r>
            <a:r>
              <a:rPr lang="en-US" sz="1600" i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Care</a:t>
            </a:r>
            <a:r>
              <a:rPr lang="en-US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. 2017;23(3):294-301.</a:t>
            </a:r>
            <a:endParaRPr lang="en-US" sz="1600" b="1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85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09600"/>
            <a:ext cx="3581400" cy="271589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921213" y="13678745"/>
            <a:ext cx="9957112" cy="531776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 from this 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 sparse knowledge base as Lean is rapidly being adopted 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vehicle for reducing waste and maximizing value in health care. </a:t>
            </a:r>
            <a:endParaRPr lang="en-US" sz="2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Lean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redesigns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benefit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, physicians, and staff without negatively impacting the quality of clinical care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Satisfaction declines among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physicians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in gamma sites, who had as few as 4 months of Lean implementation prior to being surveyed, may reflect more recent transitions and also lower engagement.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Our study underscores the need for careful analysis of both desired effects and potential unintended consequences of implementing Lean to improve value in health care.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4254" y="832485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Conclusions</a:t>
            </a:r>
            <a:endParaRPr lang="en-US" sz="3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228600" y="1670685"/>
            <a:ext cx="8519747" cy="5034915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Garamond" panose="02020404030301010803" pitchFamily="18" charset="0"/>
              </a:rPr>
              <a:t>  Importance of local context</a:t>
            </a:r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300" dirty="0">
                <a:latin typeface="Garamond" panose="02020404030301010803" pitchFamily="18" charset="0"/>
              </a:rPr>
              <a:t> </a:t>
            </a:r>
            <a:r>
              <a:rPr lang="en-US" sz="2300" dirty="0" smtClean="0">
                <a:latin typeface="Garamond" panose="02020404030301010803" pitchFamily="18" charset="0"/>
              </a:rPr>
              <a:t>  - Successful implementation &amp; outcomes </a:t>
            </a:r>
            <a:r>
              <a:rPr lang="en-US" sz="2300" dirty="0" smtClean="0">
                <a:latin typeface="Garamond" panose="02020404030301010803" pitchFamily="18" charset="0"/>
              </a:rPr>
              <a:t>requires:</a:t>
            </a:r>
            <a:endParaRPr lang="en-US" sz="2300" dirty="0" smtClean="0">
              <a:latin typeface="Garamond" panose="02020404030301010803" pitchFamily="18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>
                <a:latin typeface="Garamond" panose="02020404030301010803" pitchFamily="18" charset="0"/>
              </a:rPr>
              <a:t> </a:t>
            </a:r>
            <a:r>
              <a:rPr lang="en-US" sz="2200" dirty="0" smtClean="0">
                <a:latin typeface="Garamond" panose="02020404030301010803" pitchFamily="18" charset="0"/>
              </a:rPr>
              <a:t>  Engagement of all frontline staff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>
                <a:latin typeface="Garamond" panose="02020404030301010803" pitchFamily="18" charset="0"/>
              </a:rPr>
              <a:t> </a:t>
            </a:r>
            <a:r>
              <a:rPr lang="en-US" sz="2200" dirty="0" smtClean="0">
                <a:latin typeface="Garamond" panose="02020404030301010803" pitchFamily="18" charset="0"/>
              </a:rPr>
              <a:t>  Alignment with internal clinic environments</a:t>
            </a:r>
          </a:p>
          <a:p>
            <a:pPr marL="0" indent="0">
              <a:buNone/>
            </a:pPr>
            <a:endParaRPr lang="en-US" sz="20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Garamond" panose="02020404030301010803" pitchFamily="18" charset="0"/>
              </a:rPr>
              <a:t>  Overall, there were beneficial effects of Lean redesigns on performance metrics without harm to clinical quality</a:t>
            </a:r>
          </a:p>
          <a:p>
            <a:pPr marL="0" indent="0">
              <a:buNone/>
            </a:pPr>
            <a:endParaRPr lang="en-US" sz="2000" dirty="0" smtClean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Garamond" panose="02020404030301010803" pitchFamily="18" charset="0"/>
              </a:rPr>
              <a:t>  Using Lean techniques to redesign care delivery</a:t>
            </a:r>
          </a:p>
          <a:p>
            <a:pPr marL="0" indent="0">
              <a:buNone/>
            </a:pPr>
            <a:r>
              <a:rPr lang="en-US" sz="2200" dirty="0" smtClean="0">
                <a:latin typeface="Garamond" panose="02020404030301010803" pitchFamily="18" charset="0"/>
              </a:rPr>
              <a:t>   - </a:t>
            </a:r>
            <a:r>
              <a:rPr lang="en-US" sz="2200" dirty="0">
                <a:latin typeface="Garamond" panose="02020404030301010803" pitchFamily="18" charset="0"/>
              </a:rPr>
              <a:t>S</a:t>
            </a:r>
            <a:r>
              <a:rPr lang="en-US" sz="2200" dirty="0" smtClean="0">
                <a:latin typeface="Garamond" panose="02020404030301010803" pitchFamily="18" charset="0"/>
              </a:rPr>
              <a:t>trength of Lean’s attention to “Flow”</a:t>
            </a:r>
          </a:p>
          <a:p>
            <a:pPr marL="0" indent="0">
              <a:buNone/>
            </a:pPr>
            <a:r>
              <a:rPr lang="en-US" sz="2200" dirty="0">
                <a:latin typeface="Garamond" panose="02020404030301010803" pitchFamily="18" charset="0"/>
              </a:rPr>
              <a:t> </a:t>
            </a:r>
            <a:r>
              <a:rPr lang="en-US" sz="2200" dirty="0" smtClean="0">
                <a:latin typeface="Garamond" panose="02020404030301010803" pitchFamily="18" charset="0"/>
              </a:rPr>
              <a:t>  - Change management: involve providers and show results</a:t>
            </a:r>
          </a:p>
        </p:txBody>
      </p:sp>
    </p:spTree>
    <p:extLst>
      <p:ext uri="{BB962C8B-B14F-4D97-AF65-F5344CB8AC3E}">
        <p14:creationId xmlns:p14="http://schemas.microsoft.com/office/powerpoint/2010/main" val="258828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777345" y="1149503"/>
            <a:ext cx="6781800" cy="50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>
              <a:spcBef>
                <a:spcPct val="20000"/>
              </a:spcBef>
            </a:pPr>
            <a:r>
              <a:rPr lang="en-US" sz="2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Systematic spread across all </a:t>
            </a:r>
            <a:r>
              <a:rPr lang="en-US" sz="2600" dirty="0">
                <a:latin typeface="Garamond" panose="02020404030301010803" pitchFamily="18" charset="0"/>
                <a:cs typeface="Times New Roman" panose="02020603050405020304" pitchFamily="18" charset="0"/>
              </a:rPr>
              <a:t>primary care clinics</a:t>
            </a:r>
          </a:p>
          <a:p>
            <a:pPr marL="428625" indent="-257175">
              <a:spcBef>
                <a:spcPct val="20000"/>
              </a:spcBef>
              <a:buFont typeface="Arial" charset="0"/>
              <a:buChar char="•"/>
            </a:pPr>
            <a:endParaRPr lang="en-US" sz="1350" dirty="0">
              <a:latin typeface="Calibri" panose="020F0502020204030204" pitchFamily="34" charset="0"/>
            </a:endParaRPr>
          </a:p>
          <a:p>
            <a:pPr marL="171450">
              <a:spcBef>
                <a:spcPct val="20000"/>
              </a:spcBef>
            </a:pPr>
            <a:endParaRPr lang="en-US" sz="1350" dirty="0">
              <a:latin typeface="Calibri" panose="020F0502020204030204" pitchFamily="34" charset="0"/>
            </a:endParaRPr>
          </a:p>
          <a:p>
            <a:pPr marL="171450">
              <a:spcBef>
                <a:spcPct val="20000"/>
              </a:spcBef>
            </a:pPr>
            <a:endParaRPr lang="en-US" sz="1350" dirty="0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lum bright="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811" y="1993751"/>
            <a:ext cx="754757" cy="6038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857" y="2590990"/>
            <a:ext cx="508046" cy="4064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740366">
            <a:off x="3129012" y="4032878"/>
            <a:ext cx="318256" cy="41916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635345">
            <a:off x="3902118" y="4028914"/>
            <a:ext cx="300463" cy="39573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628892">
            <a:off x="4707314" y="4022999"/>
            <a:ext cx="324800" cy="42778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672772" y="1908447"/>
            <a:ext cx="292389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308" y="2124298"/>
            <a:ext cx="514141" cy="41131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308" y="3062115"/>
            <a:ext cx="512477" cy="40998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11188" y="2041574"/>
            <a:ext cx="249042" cy="29573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16736" y="2523003"/>
            <a:ext cx="266588" cy="302398"/>
          </a:xfrm>
          <a:prstGeom prst="rect">
            <a:avLst/>
          </a:prstGeom>
        </p:spPr>
      </p:pic>
      <p:sp>
        <p:nvSpPr>
          <p:cNvPr id="53" name="Title 1"/>
          <p:cNvSpPr txBox="1">
            <a:spLocks/>
          </p:cNvSpPr>
          <p:nvPr/>
        </p:nvSpPr>
        <p:spPr>
          <a:xfrm>
            <a:off x="213255" y="533400"/>
            <a:ext cx="7559145" cy="7334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Implementation of Lean in </a:t>
            </a:r>
            <a:r>
              <a:rPr lang="en-US" sz="2800" b="1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Primary Care at PAMF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300649" y="2984912"/>
            <a:ext cx="303609" cy="32316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5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81211" y="2317915"/>
            <a:ext cx="19736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Pilot </a:t>
            </a:r>
            <a:r>
              <a:rPr lang="en-US" sz="1350" dirty="0" smtClean="0"/>
              <a:t>(Model Line / Cell)</a:t>
            </a:r>
            <a:endParaRPr lang="en-US" sz="1350" dirty="0"/>
          </a:p>
        </p:txBody>
      </p:sp>
      <p:sp>
        <p:nvSpPr>
          <p:cNvPr id="51" name="TextBox 50"/>
          <p:cNvSpPr txBox="1"/>
          <p:nvPr/>
        </p:nvSpPr>
        <p:spPr>
          <a:xfrm>
            <a:off x="6881211" y="2752724"/>
            <a:ext cx="8675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smtClean="0"/>
              <a:t>Beta test</a:t>
            </a:r>
            <a:endParaRPr lang="en-US" sz="1350" dirty="0"/>
          </a:p>
        </p:txBody>
      </p:sp>
      <p:sp>
        <p:nvSpPr>
          <p:cNvPr id="68" name="TextBox 67"/>
          <p:cNvSpPr txBox="1"/>
          <p:nvPr/>
        </p:nvSpPr>
        <p:spPr>
          <a:xfrm>
            <a:off x="6881210" y="3199864"/>
            <a:ext cx="12330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smtClean="0"/>
              <a:t>Gamma clinic</a:t>
            </a:r>
            <a:endParaRPr lang="en-US" sz="1350" dirty="0"/>
          </a:p>
        </p:txBody>
      </p:sp>
      <p:sp>
        <p:nvSpPr>
          <p:cNvPr id="3" name="TextBox 2"/>
          <p:cNvSpPr txBox="1"/>
          <p:nvPr/>
        </p:nvSpPr>
        <p:spPr>
          <a:xfrm>
            <a:off x="3746018" y="2590222"/>
            <a:ext cx="763722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dirty="0"/>
              <a:t>Fremont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805687" y="3778352"/>
            <a:ext cx="763722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dirty="0"/>
              <a:t>Palo Alto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690103" y="3776866"/>
            <a:ext cx="763722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dirty="0"/>
              <a:t>Sunnyvale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582069" y="3775085"/>
            <a:ext cx="804238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dirty="0"/>
              <a:t>Santa Cruz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212400" y="4992554"/>
            <a:ext cx="903930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dirty="0"/>
              <a:t>Santa Clara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276008" y="4998634"/>
            <a:ext cx="1034825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dirty="0"/>
              <a:t>Mountain View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123144" y="4992554"/>
            <a:ext cx="763722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dirty="0"/>
              <a:t>Los Gatos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079469" y="4998634"/>
            <a:ext cx="1052907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dirty="0"/>
              <a:t>Redwood City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178318" y="4998898"/>
            <a:ext cx="763722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dirty="0"/>
              <a:t>Los Altos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321360" y="4992554"/>
            <a:ext cx="763722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dirty="0"/>
              <a:t>Dublin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707309" y="5860724"/>
            <a:ext cx="832041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dirty="0"/>
              <a:t>Downtown Santa Cruz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637543" y="5880524"/>
            <a:ext cx="763722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dirty="0"/>
              <a:t>Westside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482710" y="5870817"/>
            <a:ext cx="973964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dirty="0"/>
              <a:t>West Valley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384984" y="5861777"/>
            <a:ext cx="1174161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dirty="0"/>
              <a:t>Redwood Shores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54112" y="5864708"/>
            <a:ext cx="900859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dirty="0"/>
              <a:t>Scotts Valley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774807" y="5864708"/>
            <a:ext cx="847838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dirty="0"/>
              <a:t>Watsonville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783116" y="5860724"/>
            <a:ext cx="763722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dirty="0"/>
              <a:t>Aptos</a:t>
            </a: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628892">
            <a:off x="3958764" y="2813833"/>
            <a:ext cx="306446" cy="4036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61010" y="3179128"/>
            <a:ext cx="755970" cy="6035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26742" y="3173027"/>
            <a:ext cx="755970" cy="6035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06203" y="3185622"/>
            <a:ext cx="755970" cy="60355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18679" y="3103485"/>
            <a:ext cx="306350" cy="34293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50671" y="3088202"/>
            <a:ext cx="306350" cy="34293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80816" y="3091624"/>
            <a:ext cx="306350" cy="3429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20699" y="4410348"/>
            <a:ext cx="755970" cy="60355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50966" y="4410348"/>
            <a:ext cx="755970" cy="60355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86555" y="4404436"/>
            <a:ext cx="755970" cy="60355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5314" y="4415434"/>
            <a:ext cx="755970" cy="60355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66338" y="4408651"/>
            <a:ext cx="755970" cy="60355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07362" y="4415434"/>
            <a:ext cx="755970" cy="603556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1330862" y="4324354"/>
            <a:ext cx="318037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268223" y="4324353"/>
            <a:ext cx="318037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192919" y="4308447"/>
            <a:ext cx="318037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136161" y="4324353"/>
            <a:ext cx="318037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086073" y="4324316"/>
            <a:ext cx="318037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004247" y="4330938"/>
            <a:ext cx="318037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92886" y="5275352"/>
            <a:ext cx="755970" cy="60355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50631" y="5267261"/>
            <a:ext cx="755970" cy="60355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8376" y="5273370"/>
            <a:ext cx="755970" cy="59133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52616" y="5275352"/>
            <a:ext cx="755970" cy="60355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04761" y="5267357"/>
            <a:ext cx="755970" cy="60355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83573" y="5270042"/>
            <a:ext cx="755970" cy="60355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35718" y="5267261"/>
            <a:ext cx="755970" cy="603556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817751" y="5206609"/>
            <a:ext cx="318037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766711" y="5196815"/>
            <a:ext cx="318037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716373" y="5191852"/>
            <a:ext cx="318037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644668" y="5179834"/>
            <a:ext cx="318037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607894" y="5184486"/>
            <a:ext cx="318037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532911" y="5179833"/>
            <a:ext cx="318037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477495" y="5183820"/>
            <a:ext cx="318037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30188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1" grpId="0"/>
      <p:bldP spid="68" grpId="0"/>
      <p:bldP spid="52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63" grpId="0"/>
      <p:bldP spid="61" grpId="0"/>
      <p:bldP spid="62" grpId="0"/>
      <p:bldP spid="66" grpId="0"/>
      <p:bldP spid="65" grpId="0"/>
      <p:bldP spid="64" grpId="0"/>
      <p:bldP spid="59" grpId="0"/>
      <p:bldP spid="67" grpId="0"/>
      <p:bldP spid="60" grpId="0"/>
      <p:bldP spid="58" grpId="0"/>
      <p:bldP spid="56" grpId="0"/>
      <p:bldP spid="57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37" y="1631236"/>
            <a:ext cx="3235302" cy="19200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3840" y="4041239"/>
            <a:ext cx="3015070" cy="20063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937" y="4041240"/>
            <a:ext cx="2866826" cy="190083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142999" y="313296"/>
            <a:ext cx="8001000" cy="977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Implementation of Lean Redesigns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02228" y="5943600"/>
            <a:ext cx="459298" cy="3672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38375" y="4671411"/>
            <a:ext cx="2599431" cy="18982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   </a:t>
            </a:r>
            <a:r>
              <a:rPr lang="en-US" b="1" u="sng" dirty="0" smtClean="0">
                <a:solidFill>
                  <a:schemeClr val="tx1"/>
                </a:solidFill>
                <a:latin typeface="Garamond" panose="02020404030301010803" pitchFamily="18" charset="0"/>
              </a:rPr>
              <a:t>Workflow Redesigns:</a:t>
            </a:r>
            <a:r>
              <a:rPr lang="en-US" u="sng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</a:rPr>
              <a:t>Co-location of MD/MA dyads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D</a:t>
            </a:r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</a:rPr>
              <a:t>aily huddles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</a:rPr>
              <a:t>Agenda setting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</a:rPr>
              <a:t>In-basket management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794141" y="236220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577882" y="1003189"/>
            <a:ext cx="7804117" cy="56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>
              <a:spcBef>
                <a:spcPct val="20000"/>
              </a:spcBef>
            </a:pPr>
            <a:r>
              <a:rPr lang="en-US" sz="2500" dirty="0" smtClean="0">
                <a:latin typeface="Garamond" panose="02020404030301010803" pitchFamily="18" charset="0"/>
                <a:cs typeface="Arial" panose="020B0604020202020204" pitchFamily="34" charset="0"/>
              </a:rPr>
              <a:t>Sequence of Lean-based improvements in all clinics</a:t>
            </a:r>
            <a:endParaRPr lang="en-US" sz="2500" dirty="0" smtClean="0">
              <a:latin typeface="Garamond" panose="02020404030301010803" pitchFamily="18" charset="0"/>
            </a:endParaRPr>
          </a:p>
          <a:p>
            <a:pPr marL="571500" indent="-342900">
              <a:spcBef>
                <a:spcPct val="20000"/>
              </a:spcBef>
              <a:buFont typeface="Arial" charset="0"/>
              <a:buChar char="•"/>
            </a:pPr>
            <a:endParaRPr lang="en-US" dirty="0" smtClean="0">
              <a:latin typeface="Calibri" panose="020F0502020204030204" pitchFamily="34" charset="0"/>
            </a:endParaRPr>
          </a:p>
          <a:p>
            <a:pPr marL="228600">
              <a:spcBef>
                <a:spcPct val="20000"/>
              </a:spcBef>
            </a:pPr>
            <a:endParaRPr lang="en-US" dirty="0" smtClean="0">
              <a:latin typeface="Calibri" panose="020F0502020204030204" pitchFamily="34" charset="0"/>
            </a:endParaRPr>
          </a:p>
          <a:p>
            <a:pPr marL="228600">
              <a:spcBef>
                <a:spcPct val="20000"/>
              </a:spcBef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0358" y="3060207"/>
            <a:ext cx="2309612" cy="4929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aramond" panose="02020404030301010803" pitchFamily="18" charset="0"/>
              </a:rPr>
              <a:t>Value Stream Mapping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6721" y="1657477"/>
            <a:ext cx="2536400" cy="206293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54077" y="3117376"/>
            <a:ext cx="2058089" cy="5071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aramond" panose="02020404030301010803" pitchFamily="18" charset="0"/>
              </a:rPr>
              <a:t>5S of Work Space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14086" y="5812926"/>
            <a:ext cx="2019300" cy="4694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aramond" panose="02020404030301010803" pitchFamily="18" charset="0"/>
              </a:rPr>
              <a:t>Call Management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8055000" y="4025242"/>
            <a:ext cx="768163" cy="1585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5344090" y="6203082"/>
            <a:ext cx="768163" cy="1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9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0566" y="1295400"/>
            <a:ext cx="6781800" cy="4800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655638"/>
            <a:ext cx="8229600" cy="71596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FFF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Qualitative Data Sources</a:t>
            </a:r>
            <a:endParaRPr lang="en-US" sz="30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1447800"/>
            <a:ext cx="68580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>
                <a:latin typeface="Garamond" panose="02020404030301010803" pitchFamily="18" charset="0"/>
              </a:rPr>
              <a:t>In-depth interviews (N=113)</a:t>
            </a:r>
          </a:p>
          <a:p>
            <a:pPr marL="0" indent="0">
              <a:buFont typeface="Arial"/>
              <a:buNone/>
            </a:pPr>
            <a:r>
              <a:rPr lang="en-US" sz="2200" dirty="0" smtClean="0">
                <a:latin typeface="Garamond" panose="02020404030301010803" pitchFamily="18" charset="0"/>
              </a:rPr>
              <a:t>      - Physicians</a:t>
            </a:r>
          </a:p>
          <a:p>
            <a:pPr marL="0" indent="0">
              <a:buFont typeface="Arial"/>
              <a:buNone/>
            </a:pPr>
            <a:r>
              <a:rPr lang="en-US" sz="2200" dirty="0" smtClean="0">
                <a:latin typeface="Garamond" panose="02020404030301010803" pitchFamily="18" charset="0"/>
              </a:rPr>
              <a:t>      - Clinic leaders</a:t>
            </a:r>
          </a:p>
          <a:p>
            <a:pPr marL="0" indent="0">
              <a:buFont typeface="Arial"/>
              <a:buNone/>
            </a:pPr>
            <a:endParaRPr lang="en-US" sz="1000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Garamond" panose="02020404030301010803" pitchFamily="18" charset="0"/>
              </a:rPr>
              <a:t>Focus Groups (N=11 groups, 3-6 members each)</a:t>
            </a:r>
          </a:p>
          <a:p>
            <a:pPr marL="0" indent="0">
              <a:buFont typeface="Arial"/>
              <a:buNone/>
            </a:pPr>
            <a:r>
              <a:rPr lang="en-US" sz="2200" dirty="0" smtClean="0">
                <a:latin typeface="Garamond" panose="02020404030301010803" pitchFamily="18" charset="0"/>
              </a:rPr>
              <a:t>      - Medical Assistants</a:t>
            </a:r>
          </a:p>
          <a:p>
            <a:pPr marL="0" indent="0">
              <a:buFont typeface="Arial"/>
              <a:buNone/>
            </a:pPr>
            <a:endParaRPr lang="en-US" sz="1000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Garamond" panose="02020404030301010803" pitchFamily="18" charset="0"/>
              </a:rPr>
              <a:t>Observations (N=20)</a:t>
            </a:r>
          </a:p>
          <a:p>
            <a:pPr marL="0" indent="0">
              <a:buFont typeface="Arial"/>
              <a:buNone/>
            </a:pPr>
            <a:r>
              <a:rPr lang="en-US" sz="2200" dirty="0" smtClean="0">
                <a:latin typeface="Garamond" panose="02020404030301010803" pitchFamily="18" charset="0"/>
              </a:rPr>
              <a:t>      - Improvement events</a:t>
            </a:r>
          </a:p>
          <a:p>
            <a:pPr marL="0" indent="0">
              <a:buFont typeface="Arial"/>
              <a:buNone/>
            </a:pPr>
            <a:r>
              <a:rPr lang="en-US" sz="2200" dirty="0" smtClean="0">
                <a:latin typeface="Garamond" panose="02020404030301010803" pitchFamily="18" charset="0"/>
              </a:rPr>
              <a:t>      - Workflows</a:t>
            </a:r>
            <a:r>
              <a:rPr lang="en-US" dirty="0" smtClean="0">
                <a:latin typeface="Garamond" panose="02020404030301010803" pitchFamily="18" charset="0"/>
              </a:rPr>
              <a:t> 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810783"/>
              </p:ext>
            </p:extLst>
          </p:nvPr>
        </p:nvGraphicFramePr>
        <p:xfrm>
          <a:off x="4191000" y="3785647"/>
          <a:ext cx="4469707" cy="3006366"/>
        </p:xfrm>
        <a:graphic>
          <a:graphicData uri="http://schemas.openxmlformats.org/drawingml/2006/table">
            <a:tbl>
              <a:tblPr firstRow="1" firstCol="1" lastRow="1" lastCol="1" bandRow="1"/>
              <a:tblGrid>
                <a:gridCol w="3072013"/>
                <a:gridCol w="1397694"/>
              </a:tblGrid>
              <a:tr h="2914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Interviewed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AA7"/>
                    </a:solidFill>
                  </a:tcPr>
                </a:tc>
              </a:tr>
              <a:tr h="339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u="sng" dirty="0" smtClean="0">
                          <a:solidFill>
                            <a:srgbClr val="00AAA7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Frontline Physicians</a:t>
                      </a:r>
                      <a:endParaRPr lang="en-US" sz="1600" u="sng" dirty="0">
                        <a:solidFill>
                          <a:srgbClr val="365F91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39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solidFill>
                            <a:srgbClr val="00AAA7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Family Practitioners 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solidFill>
                            <a:srgbClr val="00AAA7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26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</a:tr>
              <a:tr h="339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solidFill>
                            <a:srgbClr val="00AAA7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Internists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670560" algn="ctr"/>
                        </a:tabLst>
                      </a:pPr>
                      <a:r>
                        <a:rPr lang="en-US" sz="1600" dirty="0">
                          <a:solidFill>
                            <a:srgbClr val="00AAA7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19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9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solidFill>
                            <a:srgbClr val="00AAA7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Pediatricians 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solidFill>
                            <a:srgbClr val="00AAA7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24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</a:tr>
              <a:tr h="339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u="sng" dirty="0" smtClean="0">
                          <a:solidFill>
                            <a:srgbClr val="00AAA7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Organizational Leaders</a:t>
                      </a:r>
                      <a:endParaRPr lang="en-US" sz="1600" u="sng" dirty="0">
                        <a:solidFill>
                          <a:srgbClr val="365F91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9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 smtClean="0">
                          <a:solidFill>
                            <a:srgbClr val="00AAA7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Physician </a:t>
                      </a:r>
                      <a:r>
                        <a:rPr lang="en-US" sz="1600" b="1" dirty="0">
                          <a:solidFill>
                            <a:srgbClr val="00AAA7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Leaders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solidFill>
                            <a:srgbClr val="00AAA7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21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</a:tr>
              <a:tr h="339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 smtClean="0">
                          <a:solidFill>
                            <a:srgbClr val="00AAA7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Operations  </a:t>
                      </a:r>
                      <a:r>
                        <a:rPr lang="en-US" sz="1600" b="1" dirty="0">
                          <a:solidFill>
                            <a:srgbClr val="00AAA7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Leaders 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solidFill>
                            <a:srgbClr val="00AAA7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23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9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Total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113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AA7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91000" y="3409890"/>
            <a:ext cx="4619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40404"/>
                </a:solidFill>
                <a:latin typeface="Garamond" panose="02020404030301010803" pitchFamily="18" charset="0"/>
              </a:rPr>
              <a:t>In-depth Interviews by Professional Role</a:t>
            </a:r>
            <a:endParaRPr lang="en-US" sz="2000" b="1" dirty="0">
              <a:solidFill>
                <a:srgbClr val="040404"/>
              </a:solidFill>
              <a:latin typeface="Garamond" panose="02020404030301010803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832" y="495760"/>
            <a:ext cx="3202489" cy="187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9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" y="762000"/>
            <a:ext cx="8229600" cy="762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FFF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D5624B"/>
                </a:solidFill>
                <a:latin typeface="Garamond" panose="02020404030301010803" pitchFamily="18" charset="0"/>
              </a:rPr>
              <a:t>Implementation Measures</a:t>
            </a:r>
            <a:endParaRPr lang="en-US" sz="3000" b="1" dirty="0">
              <a:solidFill>
                <a:srgbClr val="D5624B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996" y="1709440"/>
            <a:ext cx="5105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Garamond" panose="02020404030301010803" pitchFamily="18" charset="0"/>
              </a:rPr>
              <a:t>Study focused on two aspects of</a:t>
            </a:r>
          </a:p>
          <a:p>
            <a:r>
              <a:rPr lang="en-US" sz="2400" dirty="0" smtClean="0">
                <a:latin typeface="Garamond" panose="02020404030301010803" pitchFamily="18" charset="0"/>
              </a:rPr>
              <a:t>     implementation:</a:t>
            </a:r>
          </a:p>
          <a:p>
            <a:endParaRPr lang="en-US" sz="2200" dirty="0" smtClean="0">
              <a:latin typeface="Garamond" panose="020204040303010108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Acceptance</a:t>
            </a:r>
            <a:r>
              <a:rPr lang="en-US" sz="2400" dirty="0" smtClean="0">
                <a:latin typeface="Garamond" panose="02020404030301010803" pitchFamily="18" charset="0"/>
              </a:rPr>
              <a:t> – Degree to which those impacted by the Lean change effort viewed the changes as acceptable </a:t>
            </a:r>
            <a:r>
              <a:rPr lang="en-US" sz="2400" i="1" dirty="0" smtClean="0">
                <a:latin typeface="Garamond" panose="02020404030301010803" pitchFamily="18" charset="0"/>
              </a:rPr>
              <a:t>in principle</a:t>
            </a:r>
          </a:p>
          <a:p>
            <a:pPr lvl="1"/>
            <a:endParaRPr lang="en-US" sz="2200" dirty="0" smtClean="0">
              <a:latin typeface="Garamond" panose="020204040303010108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Adoption</a:t>
            </a:r>
            <a:r>
              <a:rPr lang="en-US" sz="2400" dirty="0" smtClean="0">
                <a:latin typeface="Garamond" panose="02020404030301010803" pitchFamily="18" charset="0"/>
              </a:rPr>
              <a:t> – The reported adoption, attempt to adopt, or conversely, abandonment of Lean redesigns </a:t>
            </a:r>
            <a:r>
              <a:rPr lang="en-US" sz="2400" i="1" dirty="0" smtClean="0">
                <a:latin typeface="Garamond" panose="02020404030301010803" pitchFamily="18" charset="0"/>
              </a:rPr>
              <a:t>in practice</a:t>
            </a:r>
            <a:endParaRPr lang="en-US" sz="2400" b="1" u="sng" dirty="0" smtClean="0">
              <a:latin typeface="Garamond" panose="020204040303010108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832" y="1368468"/>
            <a:ext cx="2947413" cy="23470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191" y="3810000"/>
            <a:ext cx="2162694" cy="288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1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7037" y="650557"/>
            <a:ext cx="79549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 dirty="0" smtClean="0">
                <a:solidFill>
                  <a:srgbClr val="3333CC"/>
                </a:solidFill>
                <a:latin typeface="Garamond" panose="02020404030301010803" pitchFamily="18" charset="0"/>
              </a:rPr>
              <a:t>Outer Setting</a:t>
            </a:r>
            <a:endParaRPr lang="en-US" sz="3000" b="1" dirty="0">
              <a:solidFill>
                <a:srgbClr val="3333CC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079956"/>
            <a:ext cx="5562600" cy="4101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600" dirty="0" smtClean="0"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latin typeface="Garamond" panose="02020404030301010803" pitchFamily="18" charset="0"/>
              </a:rPr>
              <a:t>  </a:t>
            </a:r>
            <a:r>
              <a:rPr lang="en-US" u="sng" dirty="0" smtClean="0">
                <a:latin typeface="Garamond" panose="02020404030301010803" pitchFamily="18" charset="0"/>
              </a:rPr>
              <a:t>Economic pressures and policy changes  </a:t>
            </a:r>
            <a:r>
              <a:rPr lang="en-US" dirty="0" smtClean="0">
                <a:latin typeface="Garamond" panose="02020404030301010803" pitchFamily="18" charset="0"/>
              </a:rPr>
              <a:t>facilitated acceptance of Lean as a potential solution for primary care.</a:t>
            </a:r>
            <a:r>
              <a:rPr lang="en-US" sz="2600" dirty="0" smtClean="0">
                <a:latin typeface="Garamond" panose="02020404030301010803" pitchFamily="18" charset="0"/>
              </a:rPr>
              <a:t/>
            </a:r>
            <a:br>
              <a:rPr lang="en-US" sz="2600" dirty="0" smtClean="0">
                <a:latin typeface="Garamond" panose="02020404030301010803" pitchFamily="18" charset="0"/>
              </a:rPr>
            </a:br>
            <a:endParaRPr lang="en-US" sz="1200" dirty="0" smtClean="0">
              <a:latin typeface="Garamond" panose="020204040303010108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 smtClean="0">
              <a:latin typeface="Garamond" panose="02020404030301010803" pitchFamily="18" charset="0"/>
            </a:endParaRPr>
          </a:p>
          <a:p>
            <a:pPr marL="274320" lvl="1" indent="0">
              <a:spcBef>
                <a:spcPts val="0"/>
              </a:spcBef>
              <a:buNone/>
            </a:pPr>
            <a:r>
              <a:rPr lang="en-US" sz="2100" b="1" dirty="0" smtClean="0">
                <a:latin typeface="Garamond" panose="02020404030301010803" pitchFamily="18" charset="0"/>
              </a:rPr>
              <a:t>“</a:t>
            </a:r>
            <a:r>
              <a:rPr lang="en-US" sz="2100" b="1" i="1" dirty="0" smtClean="0">
                <a:latin typeface="Garamond" panose="02020404030301010803" pitchFamily="18" charset="0"/>
              </a:rPr>
              <a:t>Burning platform</a:t>
            </a:r>
            <a:r>
              <a:rPr lang="en-US" sz="2100" b="1" dirty="0" smtClean="0">
                <a:latin typeface="Garamond" panose="02020404030301010803" pitchFamily="18" charset="0"/>
              </a:rPr>
              <a:t>”                     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US" sz="2100" b="1" dirty="0">
                <a:latin typeface="Garamond" panose="02020404030301010803" pitchFamily="18" charset="0"/>
              </a:rPr>
              <a:t> </a:t>
            </a:r>
            <a:r>
              <a:rPr lang="en-US" sz="2100" b="1" dirty="0" smtClean="0">
                <a:latin typeface="Garamond" panose="02020404030301010803" pitchFamily="18" charset="0"/>
              </a:rPr>
              <a:t>               “</a:t>
            </a:r>
            <a:r>
              <a:rPr lang="en-US" sz="2100" b="1" i="1" dirty="0" smtClean="0">
                <a:latin typeface="Garamond" panose="02020404030301010803" pitchFamily="18" charset="0"/>
              </a:rPr>
              <a:t>Hamster health care”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000" dirty="0" smtClean="0">
              <a:latin typeface="Garamond" panose="020204040303010108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500" i="1" dirty="0">
              <a:latin typeface="Garamond" panose="02020404030301010803" pitchFamily="18" charset="0"/>
            </a:endParaRPr>
          </a:p>
          <a:p>
            <a:pPr marL="457200" indent="0">
              <a:spcBef>
                <a:spcPts val="0"/>
              </a:spcBef>
              <a:buNone/>
            </a:pPr>
            <a:r>
              <a:rPr lang="en-US" sz="2000" i="1" dirty="0">
                <a:latin typeface="Garamond" panose="02020404030301010803" pitchFamily="18" charset="0"/>
              </a:rPr>
              <a:t>“The burning platform was really our </a:t>
            </a:r>
            <a:r>
              <a:rPr lang="en-US" sz="2000" b="1" i="1" dirty="0">
                <a:latin typeface="Garamond" panose="02020404030301010803" pitchFamily="18" charset="0"/>
              </a:rPr>
              <a:t>affordability targets </a:t>
            </a:r>
            <a:r>
              <a:rPr lang="en-US" sz="2000" i="1" dirty="0">
                <a:latin typeface="Garamond" panose="02020404030301010803" pitchFamily="18" charset="0"/>
              </a:rPr>
              <a:t>and how are we going to weather [</a:t>
            </a:r>
            <a:r>
              <a:rPr lang="en-US" sz="2000" i="1" dirty="0" smtClean="0">
                <a:latin typeface="Garamond" panose="02020404030301010803" pitchFamily="18" charset="0"/>
              </a:rPr>
              <a:t>this] </a:t>
            </a:r>
            <a:r>
              <a:rPr lang="en-US" sz="2000" i="1" dirty="0">
                <a:latin typeface="Garamond" panose="02020404030301010803" pitchFamily="18" charset="0"/>
              </a:rPr>
              <a:t>when we </a:t>
            </a:r>
            <a:r>
              <a:rPr lang="en-US" sz="2000" i="1" dirty="0" smtClean="0">
                <a:latin typeface="Garamond" panose="02020404030301010803" pitchFamily="18" charset="0"/>
              </a:rPr>
              <a:t>come upon </a:t>
            </a:r>
            <a:r>
              <a:rPr lang="en-US" sz="2000" i="1" dirty="0">
                <a:latin typeface="Garamond" panose="02020404030301010803" pitchFamily="18" charset="0"/>
              </a:rPr>
              <a:t>it.”       – Clinic Leader</a:t>
            </a:r>
          </a:p>
          <a:p>
            <a:pPr marL="457200" indent="0">
              <a:spcBef>
                <a:spcPts val="0"/>
              </a:spcBef>
              <a:buNone/>
            </a:pPr>
            <a:endParaRPr lang="en-US" i="1" dirty="0" smtClean="0">
              <a:latin typeface="Garamond" panose="020204040303010108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092493"/>
            <a:ext cx="2260287" cy="2396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0666" t="-1293"/>
          <a:stretch/>
        </p:blipFill>
        <p:spPr>
          <a:xfrm>
            <a:off x="5715000" y="752658"/>
            <a:ext cx="2667000" cy="3340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134154"/>
            <a:ext cx="563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0">
              <a:spcBef>
                <a:spcPts val="0"/>
              </a:spcBef>
              <a:buNone/>
            </a:pPr>
            <a:r>
              <a:rPr lang="en-US" i="1" dirty="0">
                <a:latin typeface="Garamond" panose="02020404030301010803" pitchFamily="18" charset="0"/>
              </a:rPr>
              <a:t>“</a:t>
            </a:r>
            <a:r>
              <a:rPr lang="en-US" b="1" i="1" dirty="0">
                <a:latin typeface="Garamond" panose="02020404030301010803" pitchFamily="18" charset="0"/>
              </a:rPr>
              <a:t>Just</a:t>
            </a:r>
            <a:r>
              <a:rPr lang="en-US" i="1" dirty="0">
                <a:latin typeface="Garamond" panose="02020404030301010803" pitchFamily="18" charset="0"/>
              </a:rPr>
              <a:t> </a:t>
            </a:r>
            <a:r>
              <a:rPr lang="en-US" b="1" i="1" dirty="0">
                <a:latin typeface="Garamond" panose="02020404030301010803" pitchFamily="18" charset="0"/>
              </a:rPr>
              <a:t>grinding out patients as a primary care doc</a:t>
            </a:r>
            <a:r>
              <a:rPr lang="en-US" i="1" dirty="0" smtClean="0">
                <a:latin typeface="Garamond" panose="02020404030301010803" pitchFamily="18" charset="0"/>
              </a:rPr>
              <a:t>… it </a:t>
            </a:r>
            <a:r>
              <a:rPr lang="en-US" i="1" dirty="0">
                <a:latin typeface="Garamond" panose="02020404030301010803" pitchFamily="18" charset="0"/>
              </a:rPr>
              <a:t>feels like emptying the ocean with a teaspoon. The psyche of being a primary care doctor these days has got to get better…”   “</a:t>
            </a:r>
            <a:r>
              <a:rPr lang="en-US" b="1" i="1" dirty="0">
                <a:latin typeface="Garamond" panose="02020404030301010803" pitchFamily="18" charset="0"/>
              </a:rPr>
              <a:t>It’s hard to be on a treadmill</a:t>
            </a:r>
            <a:r>
              <a:rPr lang="en-US" i="1" dirty="0">
                <a:latin typeface="Garamond" panose="02020404030301010803" pitchFamily="18" charset="0"/>
              </a:rPr>
              <a:t>…” </a:t>
            </a:r>
          </a:p>
          <a:p>
            <a:pPr marL="457200" indent="0">
              <a:spcBef>
                <a:spcPts val="0"/>
              </a:spcBef>
              <a:buNone/>
            </a:pPr>
            <a:r>
              <a:rPr lang="en-US" i="1" dirty="0">
                <a:latin typeface="Garamond" panose="02020404030301010803" pitchFamily="18" charset="0"/>
              </a:rPr>
              <a:t>– Physician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2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33400"/>
            <a:ext cx="47355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B5D05"/>
                </a:solidFill>
                <a:latin typeface="Garamond" panose="02020404030301010803" pitchFamily="18" charset="0"/>
              </a:rPr>
              <a:t>Intervention </a:t>
            </a:r>
            <a:r>
              <a:rPr lang="en-US" sz="3000" b="1" dirty="0">
                <a:solidFill>
                  <a:srgbClr val="FB5D05"/>
                </a:solidFill>
                <a:latin typeface="Garamond" panose="02020404030301010803" pitchFamily="18" charset="0"/>
              </a:rPr>
              <a:t>Characteristics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053646"/>
            <a:ext cx="5848073" cy="5423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26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 panose="020F0502020204030204" pitchFamily="34" charset="0"/>
              </a:rPr>
              <a:t>  </a:t>
            </a:r>
            <a:r>
              <a:rPr lang="en-US" u="sng" smtClean="0">
                <a:latin typeface="Garamond" panose="02020404030301010803" pitchFamily="18" charset="0"/>
              </a:rPr>
              <a:t>Co-location</a:t>
            </a:r>
            <a:r>
              <a:rPr lang="en-US" smtClean="0">
                <a:latin typeface="Garamond" panose="02020404030301010803" pitchFamily="18" charset="0"/>
              </a:rPr>
              <a:t> affected </a:t>
            </a:r>
            <a:r>
              <a:rPr lang="en-US" dirty="0" smtClean="0">
                <a:latin typeface="Garamond" panose="02020404030301010803" pitchFamily="18" charset="0"/>
              </a:rPr>
              <a:t>frontline experiences with Lean redesigns.</a:t>
            </a:r>
          </a:p>
          <a:p>
            <a:pPr marL="0" indent="0">
              <a:buNone/>
            </a:pPr>
            <a:endParaRPr lang="en-US" sz="1200" dirty="0" smtClean="0">
              <a:latin typeface="Garamond" panose="02020404030301010803" pitchFamily="18" charset="0"/>
            </a:endParaRPr>
          </a:p>
          <a:p>
            <a:pPr lvl="1"/>
            <a:r>
              <a:rPr lang="en-US" sz="2200" dirty="0" smtClean="0">
                <a:latin typeface="Garamond" panose="02020404030301010803" pitchFamily="18" charset="0"/>
              </a:rPr>
              <a:t>Physician-Medical Assistant (MA) dyads sit side-by-side to facilitate communication, patient care workflows.</a:t>
            </a:r>
          </a:p>
          <a:p>
            <a:pPr marL="0" indent="0">
              <a:buNone/>
            </a:pPr>
            <a:endParaRPr lang="en-US" sz="1200" i="1" dirty="0">
              <a:latin typeface="Garamond" panose="02020404030301010803" pitchFamily="18" charset="0"/>
            </a:endParaRPr>
          </a:p>
          <a:p>
            <a:pPr marL="457200" indent="0">
              <a:buNone/>
            </a:pPr>
            <a:r>
              <a:rPr lang="en-US" sz="2000" i="1" dirty="0" smtClean="0">
                <a:latin typeface="Garamond" panose="02020404030301010803" pitchFamily="18" charset="0"/>
              </a:rPr>
              <a:t>“</a:t>
            </a:r>
            <a:r>
              <a:rPr lang="en-US" sz="2000" b="1" i="1" dirty="0" smtClean="0">
                <a:latin typeface="Garamond" panose="02020404030301010803" pitchFamily="18" charset="0"/>
              </a:rPr>
              <a:t>It’s </a:t>
            </a:r>
            <a:r>
              <a:rPr lang="en-US" sz="2000" b="1" i="1" dirty="0">
                <a:latin typeface="Garamond" panose="02020404030301010803" pitchFamily="18" charset="0"/>
              </a:rPr>
              <a:t>really a teachable moment </a:t>
            </a:r>
            <a:r>
              <a:rPr lang="en-US" sz="2000" b="1" i="1" dirty="0" smtClean="0">
                <a:latin typeface="Garamond" panose="02020404030301010803" pitchFamily="18" charset="0"/>
              </a:rPr>
              <a:t>too</a:t>
            </a:r>
            <a:r>
              <a:rPr lang="en-US" sz="2000" i="1" dirty="0" smtClean="0">
                <a:latin typeface="Garamond" panose="02020404030301010803" pitchFamily="18" charset="0"/>
              </a:rPr>
              <a:t>…we’re </a:t>
            </a:r>
            <a:r>
              <a:rPr lang="en-US" sz="2000" i="1" dirty="0">
                <a:latin typeface="Garamond" panose="02020404030301010803" pitchFamily="18" charset="0"/>
              </a:rPr>
              <a:t>finding that the physicians are </a:t>
            </a:r>
            <a:r>
              <a:rPr lang="en-US" sz="2000" i="1" dirty="0" smtClean="0">
                <a:latin typeface="Garamond" panose="02020404030301010803" pitchFamily="18" charset="0"/>
              </a:rPr>
              <a:t>saying</a:t>
            </a:r>
            <a:r>
              <a:rPr lang="en-US" sz="2000" i="1" dirty="0">
                <a:latin typeface="Garamond" panose="02020404030301010803" pitchFamily="18" charset="0"/>
              </a:rPr>
              <a:t>, ‘Oh, you know that patient that had X, Y, and </a:t>
            </a:r>
            <a:r>
              <a:rPr lang="en-US" sz="2000" i="1" dirty="0" smtClean="0">
                <a:latin typeface="Garamond" panose="02020404030301010803" pitchFamily="18" charset="0"/>
              </a:rPr>
              <a:t>Z…this </a:t>
            </a:r>
            <a:r>
              <a:rPr lang="en-US" sz="2000" i="1" dirty="0">
                <a:latin typeface="Garamond" panose="02020404030301010803" pitchFamily="18" charset="0"/>
              </a:rPr>
              <a:t>is what the diagnosis is and this is what it means,’ or ‘Here are some symptoms to look out for.’ So, it’s a really good opportunity for that dyad to have </a:t>
            </a:r>
            <a:r>
              <a:rPr lang="en-US" sz="2000" i="1" dirty="0" smtClean="0">
                <a:latin typeface="Garamond" panose="02020404030301010803" pitchFamily="18" charset="0"/>
              </a:rPr>
              <a:t>teaching.”</a:t>
            </a:r>
          </a:p>
          <a:p>
            <a:pPr marL="457200" indent="0">
              <a:buNone/>
            </a:pPr>
            <a:r>
              <a:rPr lang="en-US" sz="2000" i="1" dirty="0" smtClean="0">
                <a:latin typeface="Garamond" panose="02020404030301010803" pitchFamily="18" charset="0"/>
              </a:rPr>
              <a:t>- MA Supervisor</a:t>
            </a:r>
            <a:endParaRPr lang="en-US" sz="2000" i="1" dirty="0">
              <a:latin typeface="Garamond" panose="020204040303010108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901" y="1343226"/>
            <a:ext cx="2955099" cy="22152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11111"/>
          <a:stretch/>
        </p:blipFill>
        <p:spPr>
          <a:xfrm>
            <a:off x="5924273" y="3740061"/>
            <a:ext cx="272235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0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71465"/>
            <a:ext cx="47355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B5D05"/>
                </a:solidFill>
                <a:latin typeface="Garamond" panose="02020404030301010803" pitchFamily="18" charset="0"/>
              </a:rPr>
              <a:t>Intervention </a:t>
            </a:r>
            <a:r>
              <a:rPr lang="en-US" sz="3000" b="1" dirty="0">
                <a:solidFill>
                  <a:srgbClr val="FB5D05"/>
                </a:solidFill>
                <a:latin typeface="Garamond" panose="02020404030301010803" pitchFamily="18" charset="0"/>
              </a:rPr>
              <a:t>Characteristics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5844" y="899612"/>
            <a:ext cx="8610600" cy="3824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2600" u="sng" dirty="0" smtClean="0"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latin typeface="Garamond" panose="02020404030301010803" pitchFamily="18" charset="0"/>
              </a:rPr>
              <a:t>  Challenges to accepting </a:t>
            </a:r>
            <a:r>
              <a:rPr lang="en-US" u="sng" dirty="0" smtClean="0">
                <a:latin typeface="Garamond" panose="02020404030301010803" pitchFamily="18" charset="0"/>
              </a:rPr>
              <a:t>Lean standardization</a:t>
            </a:r>
            <a:r>
              <a:rPr lang="en-US" dirty="0" smtClean="0">
                <a:latin typeface="Garamond" panose="02020404030301010803" pitchFamily="18" charset="0"/>
              </a:rPr>
              <a:t> of workflows and care processes.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200" dirty="0" smtClean="0">
              <a:latin typeface="Garamond" panose="02020404030301010803" pitchFamily="18" charset="0"/>
            </a:endParaRPr>
          </a:p>
          <a:p>
            <a:pPr marL="457200" indent="0">
              <a:buNone/>
            </a:pPr>
            <a:r>
              <a:rPr lang="en-US" sz="2100" i="1" dirty="0" smtClean="0">
                <a:latin typeface="Garamond" panose="02020404030301010803" pitchFamily="18" charset="0"/>
              </a:rPr>
              <a:t>“You have to say </a:t>
            </a:r>
            <a:r>
              <a:rPr lang="en-US" sz="2100" b="1" i="1" dirty="0" smtClean="0">
                <a:latin typeface="Garamond" panose="02020404030301010803" pitchFamily="18" charset="0"/>
              </a:rPr>
              <a:t>please trust me because if we all do it the same way and we all follow the same rules…then the whole team can perform at an optimum level</a:t>
            </a:r>
            <a:r>
              <a:rPr lang="en-US" sz="2100" i="1" dirty="0" smtClean="0">
                <a:latin typeface="Garamond" panose="02020404030301010803" pitchFamily="18" charset="0"/>
              </a:rPr>
              <a:t> from the patient service representative, to the doctor and everyone in between, and you not only get back more time, you build a better care, you can see more patients, and you feel better about coming to work.” – Clinical Director</a:t>
            </a:r>
            <a:endParaRPr lang="en-US" sz="2100" i="1" dirty="0">
              <a:latin typeface="Garamond" panose="020204040303010108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3732" b="-796"/>
          <a:stretch/>
        </p:blipFill>
        <p:spPr>
          <a:xfrm>
            <a:off x="4611144" y="4430929"/>
            <a:ext cx="3352800" cy="22746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1" y="4679213"/>
            <a:ext cx="3268142" cy="163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3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2229</Words>
  <Application>Microsoft Office PowerPoint</Application>
  <PresentationFormat>On-screen Show (4:3)</PresentationFormat>
  <Paragraphs>534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Cambria</vt:lpstr>
      <vt:lpstr>Garamond</vt:lpstr>
      <vt:lpstr>Times New Roman</vt:lpstr>
      <vt:lpstr>Wingdings</vt:lpstr>
      <vt:lpstr>Clarity</vt:lpstr>
      <vt:lpstr>1_Custom Design</vt:lpstr>
      <vt:lpstr>PowerPoint Presentation</vt:lpstr>
      <vt:lpstr>Palo Alto Medical Foundation (PAMF)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Impact of Lean on System Performance</vt:lpstr>
      <vt:lpstr>PowerPoint Presentation</vt:lpstr>
      <vt:lpstr>Phased Implementation of Lean Redesigns</vt:lpstr>
      <vt:lpstr>PowerPoint Presentation</vt:lpstr>
      <vt:lpstr>Workflow Efficiency </vt:lpstr>
      <vt:lpstr>Physician Productivity</vt:lpstr>
      <vt:lpstr>Clinical Quality</vt:lpstr>
      <vt:lpstr>PowerPoint Presentation</vt:lpstr>
      <vt:lpstr>PowerPoint Presentation</vt:lpstr>
      <vt:lpstr>Patient Satisfaction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2013-08-12T17:58:08Z</dcterms:created>
  <dcterms:modified xsi:type="dcterms:W3CDTF">2017-05-30T19:10:44Z</dcterms:modified>
</cp:coreProperties>
</file>